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37"/>
  </p:notesMasterIdLst>
  <p:sldIdLst>
    <p:sldId id="288" r:id="rId5"/>
    <p:sldId id="278" r:id="rId6"/>
    <p:sldId id="256" r:id="rId7"/>
    <p:sldId id="270" r:id="rId8"/>
    <p:sldId id="2147471699" r:id="rId9"/>
    <p:sldId id="2147471664" r:id="rId10"/>
    <p:sldId id="2147471665" r:id="rId11"/>
    <p:sldId id="257" r:id="rId12"/>
    <p:sldId id="262" r:id="rId13"/>
    <p:sldId id="259" r:id="rId14"/>
    <p:sldId id="267" r:id="rId15"/>
    <p:sldId id="2147471692" r:id="rId16"/>
    <p:sldId id="2147471668" r:id="rId17"/>
    <p:sldId id="264" r:id="rId18"/>
    <p:sldId id="258" r:id="rId19"/>
    <p:sldId id="2147471666" r:id="rId20"/>
    <p:sldId id="265" r:id="rId21"/>
    <p:sldId id="269" r:id="rId22"/>
    <p:sldId id="272" r:id="rId23"/>
    <p:sldId id="274" r:id="rId24"/>
    <p:sldId id="2147471670" r:id="rId25"/>
    <p:sldId id="273" r:id="rId26"/>
    <p:sldId id="268" r:id="rId27"/>
    <p:sldId id="2147471691" r:id="rId28"/>
    <p:sldId id="2147471698" r:id="rId29"/>
    <p:sldId id="2147471695" r:id="rId30"/>
    <p:sldId id="2147471694" r:id="rId31"/>
    <p:sldId id="2147471696" r:id="rId32"/>
    <p:sldId id="2147471697" r:id="rId33"/>
    <p:sldId id="271" r:id="rId34"/>
    <p:sldId id="275" r:id="rId35"/>
    <p:sldId id="290"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CCFF"/>
    <a:srgbClr val="0076CA"/>
    <a:srgbClr val="006C93"/>
    <a:srgbClr val="999999"/>
    <a:srgbClr val="0D7695"/>
    <a:srgbClr val="008FD3"/>
    <a:srgbClr val="6BABBE"/>
    <a:srgbClr val="9FCA56"/>
    <a:srgbClr val="61CBF4"/>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55F268-F758-4E3C-92D3-A70A49893E7F}" v="1187" dt="2025-03-02T08:34:52.590"/>
    <p1510:client id="{8EEE9733-EB14-A8F3-0B3E-C13E3AC0B893}" v="3" dt="2025-03-03T08:40:24.243"/>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251" autoAdjust="0"/>
  </p:normalViewPr>
  <p:slideViewPr>
    <p:cSldViewPr snapToGrid="0">
      <p:cViewPr varScale="1">
        <p:scale>
          <a:sx n="74" d="100"/>
          <a:sy n="74" d="100"/>
        </p:scale>
        <p:origin x="164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B5C341-7210-4F38-ABD8-D11202178823}" type="datetimeFigureOut">
              <a:rPr lang="zh-TW" altLang="en-US" smtClean="0"/>
              <a:t>2025/3/3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ED69D4-DD47-449F-B599-13612730EB0E}" type="slidenum">
              <a:rPr lang="zh-TW" altLang="en-US" smtClean="0"/>
              <a:t>‹#›</a:t>
            </a:fld>
            <a:endParaRPr lang="zh-TW" altLang="en-US"/>
          </a:p>
        </p:txBody>
      </p:sp>
    </p:spTree>
    <p:extLst>
      <p:ext uri="{BB962C8B-B14F-4D97-AF65-F5344CB8AC3E}">
        <p14:creationId xmlns:p14="http://schemas.microsoft.com/office/powerpoint/2010/main" val="542107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CN" altLang="en-US" dirty="0"/>
          </a:p>
        </p:txBody>
      </p:sp>
      <p:sp>
        <p:nvSpPr>
          <p:cNvPr id="4" name="投影片編號版面配置區 3"/>
          <p:cNvSpPr>
            <a:spLocks noGrp="1"/>
          </p:cNvSpPr>
          <p:nvPr>
            <p:ph type="sldNum" sz="quarter" idx="5"/>
          </p:nvPr>
        </p:nvSpPr>
        <p:spPr/>
        <p:txBody>
          <a:bodyPr/>
          <a:lstStyle/>
          <a:p>
            <a:fld id="{3DED69D4-DD47-449F-B599-13612730EB0E}" type="slidenum">
              <a:rPr lang="zh-TW" altLang="en-US" smtClean="0"/>
              <a:t>1</a:t>
            </a:fld>
            <a:endParaRPr lang="zh-TW" altLang="en-US"/>
          </a:p>
        </p:txBody>
      </p:sp>
    </p:spTree>
    <p:extLst>
      <p:ext uri="{BB962C8B-B14F-4D97-AF65-F5344CB8AC3E}">
        <p14:creationId xmlns:p14="http://schemas.microsoft.com/office/powerpoint/2010/main" val="948215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9D2F3-C94D-B4FD-BCE3-E12A189CBC2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CF3F77-DFE4-F20C-544C-10F805B7FD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A30B4F-FCE9-D657-1657-9502CBC21DCE}"/>
              </a:ext>
            </a:extLst>
          </p:cNvPr>
          <p:cNvSpPr>
            <a:spLocks noGrp="1"/>
          </p:cNvSpPr>
          <p:nvPr>
            <p:ph type="body" idx="1"/>
          </p:nvPr>
        </p:nvSpPr>
        <p:spPr/>
        <p:txBody>
          <a:bodyPr/>
          <a:lstStyle/>
          <a:p>
            <a:pPr algn="l" fontAlgn="base">
              <a:lnSpc>
                <a:spcPts val="1800"/>
              </a:lnSpc>
            </a:pPr>
            <a:r>
              <a:rPr lang="en-US" altLang="zh-CN" b="0" i="0" dirty="0">
                <a:solidFill>
                  <a:srgbClr val="060607"/>
                </a:solidFill>
                <a:effectLst/>
                <a:latin typeface="-apple-system"/>
              </a:rPr>
              <a:t>SAP Fiori </a:t>
            </a:r>
            <a:r>
              <a:rPr lang="zh-CN" altLang="en-US" b="0" i="0" dirty="0">
                <a:solidFill>
                  <a:srgbClr val="060607"/>
                </a:solidFill>
                <a:effectLst/>
                <a:latin typeface="-apple-system"/>
              </a:rPr>
              <a:t>的推出旨在</a:t>
            </a:r>
            <a:r>
              <a:rPr lang="zh-CN" altLang="en-US" b="1" i="0" dirty="0">
                <a:solidFill>
                  <a:srgbClr val="FF0000"/>
                </a:solidFill>
                <a:effectLst/>
                <a:latin typeface="-apple-system"/>
              </a:rPr>
              <a:t>重构 </a:t>
            </a:r>
            <a:r>
              <a:rPr lang="en-US" altLang="zh-CN" b="1" i="0" dirty="0">
                <a:solidFill>
                  <a:srgbClr val="FF0000"/>
                </a:solidFill>
                <a:effectLst/>
                <a:latin typeface="-apple-system"/>
              </a:rPr>
              <a:t>SAP GUI</a:t>
            </a:r>
            <a:r>
              <a:rPr lang="zh-CN" altLang="en-US" b="1" i="0" dirty="0">
                <a:solidFill>
                  <a:srgbClr val="FF0000"/>
                </a:solidFill>
                <a:effectLst/>
                <a:latin typeface="-apple-system"/>
              </a:rPr>
              <a:t>，简化操作</a:t>
            </a:r>
            <a:r>
              <a:rPr lang="zh-CN" altLang="en-US" b="0" i="0" dirty="0">
                <a:solidFill>
                  <a:srgbClr val="060607"/>
                </a:solidFill>
                <a:effectLst/>
                <a:latin typeface="-apple-system"/>
              </a:rPr>
              <a:t>，并提供移动优先的轻量级应用，</a:t>
            </a:r>
            <a:r>
              <a:rPr lang="zh-CN" altLang="en-US" b="1" i="0" dirty="0">
                <a:solidFill>
                  <a:srgbClr val="060607"/>
                </a:solidFill>
                <a:effectLst/>
                <a:latin typeface="-apple-system"/>
              </a:rPr>
              <a:t>自推出以来，</a:t>
            </a:r>
            <a:r>
              <a:rPr lang="en-US" altLang="zh-CN" b="1" i="0" dirty="0">
                <a:solidFill>
                  <a:srgbClr val="060607"/>
                </a:solidFill>
                <a:effectLst/>
                <a:latin typeface="-apple-system"/>
              </a:rPr>
              <a:t>Fiori </a:t>
            </a:r>
            <a:r>
              <a:rPr lang="zh-CN" altLang="en-US" b="1" i="0" dirty="0">
                <a:solidFill>
                  <a:srgbClr val="060607"/>
                </a:solidFill>
                <a:effectLst/>
                <a:latin typeface="-apple-system"/>
              </a:rPr>
              <a:t>经过了多次迭代更新：</a:t>
            </a:r>
            <a:endParaRPr lang="en-US" altLang="zh-CN" b="1" i="0" dirty="0">
              <a:solidFill>
                <a:srgbClr val="060607"/>
              </a:solidFill>
              <a:effectLst/>
              <a:latin typeface="-apple-system"/>
            </a:endParaRPr>
          </a:p>
          <a:p>
            <a:pPr marL="171450" indent="-171450" algn="l" fontAlgn="base">
              <a:lnSpc>
                <a:spcPts val="1800"/>
              </a:lnSpc>
              <a:buFont typeface="Arial" panose="020B0604020202020204" pitchFamily="34" charset="0"/>
              <a:buChar char="•"/>
            </a:pPr>
            <a:r>
              <a:rPr lang="en-US" altLang="zh-CN" b="1" i="0" dirty="0">
                <a:solidFill>
                  <a:srgbClr val="060607"/>
                </a:solidFill>
                <a:effectLst/>
                <a:latin typeface="inherit"/>
              </a:rPr>
              <a:t>SAP Fiori (2013)</a:t>
            </a:r>
            <a:r>
              <a:rPr lang="zh-CN" altLang="en-US" b="0" i="0" dirty="0">
                <a:solidFill>
                  <a:srgbClr val="060607"/>
                </a:solidFill>
                <a:effectLst/>
                <a:latin typeface="inherit"/>
              </a:rPr>
              <a:t>：</a:t>
            </a:r>
          </a:p>
          <a:p>
            <a:pPr marL="742950" marR="0" lvl="1" indent="-285750" algn="l" defTabSz="914400" rtl="0" eaLnBrk="1" fontAlgn="base" latinLnBrk="0" hangingPunct="1">
              <a:lnSpc>
                <a:spcPts val="1800"/>
              </a:lnSpc>
              <a:spcBef>
                <a:spcPts val="0"/>
              </a:spcBef>
              <a:spcAft>
                <a:spcPts val="0"/>
              </a:spcAft>
              <a:buClrTx/>
              <a:buSzTx/>
              <a:buFont typeface="+mj-lt"/>
              <a:buAutoNum type="arabicPeriod"/>
              <a:tabLst/>
              <a:defRPr/>
            </a:pPr>
            <a:r>
              <a:rPr lang="zh-CN" altLang="en-US" b="0" i="0" dirty="0">
                <a:solidFill>
                  <a:srgbClr val="060607"/>
                </a:solidFill>
                <a:effectLst/>
                <a:latin typeface="inherit"/>
              </a:rPr>
              <a:t>首次推出</a:t>
            </a:r>
            <a:r>
              <a:rPr lang="en-US" altLang="zh-CN" b="0" i="0" dirty="0">
                <a:solidFill>
                  <a:srgbClr val="060607"/>
                </a:solidFill>
                <a:effectLst/>
                <a:latin typeface="inherit"/>
              </a:rPr>
              <a:t>25</a:t>
            </a:r>
            <a:r>
              <a:rPr lang="zh-CN" altLang="en-US" b="0" i="0" dirty="0">
                <a:solidFill>
                  <a:srgbClr val="060607"/>
                </a:solidFill>
                <a:effectLst/>
                <a:latin typeface="inherit"/>
              </a:rPr>
              <a:t>个“轻量级”事务型应用，引入基于角色的设计理念来优化用户体验</a:t>
            </a:r>
            <a:r>
              <a:rPr lang="zh-TW" altLang="en-US" b="0" i="0" dirty="0">
                <a:solidFill>
                  <a:srgbClr val="060607"/>
                </a:solidFill>
                <a:effectLst/>
                <a:latin typeface="-apple-system"/>
              </a:rPr>
              <a:t>。</a:t>
            </a:r>
          </a:p>
          <a:p>
            <a:pPr marL="742950" lvl="1" indent="-285750" algn="l" fontAlgn="base">
              <a:lnSpc>
                <a:spcPts val="1800"/>
              </a:lnSpc>
              <a:buFont typeface="+mj-lt"/>
              <a:buAutoNum type="arabicPeriod"/>
            </a:pPr>
            <a:r>
              <a:rPr lang="zh-CN" altLang="en-US" b="0" i="0" dirty="0">
                <a:solidFill>
                  <a:srgbClr val="060607"/>
                </a:solidFill>
                <a:effectLst/>
                <a:latin typeface="inherit"/>
              </a:rPr>
              <a:t>初始版本专注于为终端用户（</a:t>
            </a:r>
            <a:r>
              <a:rPr lang="en-US" altLang="zh-CN" b="0" i="0" dirty="0">
                <a:solidFill>
                  <a:srgbClr val="060607"/>
                </a:solidFill>
                <a:effectLst/>
                <a:latin typeface="inherit"/>
              </a:rPr>
              <a:t>Casual User</a:t>
            </a:r>
            <a:r>
              <a:rPr lang="zh-CN" altLang="en-US" b="0" i="0" dirty="0">
                <a:solidFill>
                  <a:srgbClr val="060607"/>
                </a:solidFill>
                <a:effectLst/>
                <a:latin typeface="inherit"/>
              </a:rPr>
              <a:t>）提供自助服务（</a:t>
            </a:r>
            <a:r>
              <a:rPr lang="en-US" altLang="zh-CN" b="0" i="0" dirty="0">
                <a:solidFill>
                  <a:srgbClr val="060607"/>
                </a:solidFill>
                <a:effectLst/>
                <a:latin typeface="inherit"/>
              </a:rPr>
              <a:t>Self Services</a:t>
            </a:r>
            <a:r>
              <a:rPr lang="zh-CN" altLang="en-US" b="0" i="0" dirty="0">
                <a:solidFill>
                  <a:srgbClr val="060607"/>
                </a:solidFill>
                <a:effectLst/>
                <a:latin typeface="inherit"/>
              </a:rPr>
              <a:t>）。</a:t>
            </a:r>
          </a:p>
          <a:p>
            <a:pPr marL="742950" lvl="1" indent="-285750" algn="l" fontAlgn="base">
              <a:lnSpc>
                <a:spcPts val="1800"/>
              </a:lnSpc>
              <a:buFont typeface="+mj-lt"/>
              <a:buAutoNum type="arabicPeriod"/>
            </a:pPr>
            <a:r>
              <a:rPr lang="zh-CN" altLang="en-US" b="0" i="0">
                <a:solidFill>
                  <a:srgbClr val="060607"/>
                </a:solidFill>
                <a:effectLst/>
                <a:latin typeface="inherit"/>
                <a:ea typeface="等线"/>
              </a:rPr>
              <a:t>主要针对桌面用户（</a:t>
            </a:r>
            <a:r>
              <a:rPr lang="en-US" altLang="zh-CN" b="0" i="0" dirty="0">
                <a:solidFill>
                  <a:srgbClr val="060607"/>
                </a:solidFill>
                <a:effectLst/>
                <a:latin typeface="inherit"/>
                <a:ea typeface="等线"/>
              </a:rPr>
              <a:t>Desktop User</a:t>
            </a:r>
            <a:r>
              <a:rPr lang="zh-CN" altLang="en-US" b="0" i="0">
                <a:solidFill>
                  <a:srgbClr val="060607"/>
                </a:solidFill>
                <a:effectLst/>
                <a:latin typeface="inherit"/>
                <a:ea typeface="等线"/>
              </a:rPr>
              <a:t>）。</a:t>
            </a:r>
          </a:p>
          <a:p>
            <a:pPr marL="171450" indent="-171450" algn="l" fontAlgn="base">
              <a:lnSpc>
                <a:spcPts val="1800"/>
              </a:lnSpc>
              <a:buFont typeface="Arial" panose="020B0604020202020204" pitchFamily="34" charset="0"/>
              <a:buChar char="•"/>
            </a:pPr>
            <a:r>
              <a:rPr lang="en-US" altLang="zh-CN" b="1" i="0" dirty="0">
                <a:solidFill>
                  <a:srgbClr val="060607"/>
                </a:solidFill>
                <a:effectLst/>
                <a:latin typeface="inherit"/>
              </a:rPr>
              <a:t>SAP Fiori 2.0 (2016)</a:t>
            </a:r>
            <a:r>
              <a:rPr lang="zh-CN" altLang="en-US" b="0" i="0" dirty="0">
                <a:solidFill>
                  <a:srgbClr val="060607"/>
                </a:solidFill>
                <a:effectLst/>
                <a:latin typeface="inherit"/>
              </a:rPr>
              <a:t>：</a:t>
            </a:r>
          </a:p>
          <a:p>
            <a:pPr marL="742950" lvl="1" indent="-285750" algn="l" fontAlgn="base">
              <a:lnSpc>
                <a:spcPts val="1800"/>
              </a:lnSpc>
              <a:buFont typeface="+mj-lt"/>
              <a:buAutoNum type="arabicPeriod"/>
            </a:pPr>
            <a:r>
              <a:rPr lang="zh-CN" altLang="en-US" b="0" i="0" dirty="0">
                <a:solidFill>
                  <a:srgbClr val="060607"/>
                </a:solidFill>
                <a:effectLst/>
                <a:latin typeface="inherit"/>
              </a:rPr>
              <a:t>随着移动设备的普及，</a:t>
            </a:r>
            <a:r>
              <a:rPr lang="en-US" altLang="zh-CN" b="0" i="0" dirty="0">
                <a:solidFill>
                  <a:srgbClr val="060607"/>
                </a:solidFill>
                <a:effectLst/>
                <a:latin typeface="inherit"/>
              </a:rPr>
              <a:t>SAP Fiori 2.0 </a:t>
            </a:r>
            <a:r>
              <a:rPr lang="zh-CN" altLang="en-US" b="0" i="0" dirty="0">
                <a:solidFill>
                  <a:srgbClr val="060607"/>
                </a:solidFill>
                <a:effectLst/>
                <a:latin typeface="inherit"/>
              </a:rPr>
              <a:t>进一步发展，开始支持移动设备。</a:t>
            </a:r>
          </a:p>
          <a:p>
            <a:pPr marL="742950" lvl="1" indent="-285750" algn="l" fontAlgn="base">
              <a:lnSpc>
                <a:spcPts val="1800"/>
              </a:lnSpc>
              <a:buFont typeface="+mj-lt"/>
              <a:buAutoNum type="arabicPeriod"/>
            </a:pPr>
            <a:r>
              <a:rPr lang="zh-CN" altLang="en-US" b="0" i="0">
                <a:solidFill>
                  <a:srgbClr val="060607"/>
                </a:solidFill>
                <a:effectLst/>
                <a:latin typeface="inherit"/>
                <a:ea typeface="等线"/>
              </a:rPr>
              <a:t>这个阶段的</a:t>
            </a:r>
            <a:r>
              <a:rPr lang="en-US" altLang="zh-CN" b="0" i="0" dirty="0">
                <a:solidFill>
                  <a:srgbClr val="060607"/>
                </a:solidFill>
                <a:effectLst/>
                <a:latin typeface="inherit"/>
                <a:ea typeface="等线"/>
              </a:rPr>
              <a:t>Fiori</a:t>
            </a:r>
            <a:r>
              <a:rPr lang="zh-CN" altLang="en-US" b="0" i="0">
                <a:solidFill>
                  <a:srgbClr val="060607"/>
                </a:solidFill>
                <a:effectLst/>
                <a:latin typeface="inherit"/>
                <a:ea typeface="等线"/>
              </a:rPr>
              <a:t>不仅适用于桌面用户，还扩展到了移动用户，支持</a:t>
            </a:r>
            <a:r>
              <a:rPr lang="en-US" altLang="zh-CN" b="0" i="0" dirty="0">
                <a:solidFill>
                  <a:srgbClr val="060607"/>
                </a:solidFill>
                <a:effectLst/>
                <a:latin typeface="inherit"/>
                <a:ea typeface="等线"/>
              </a:rPr>
              <a:t>iOS</a:t>
            </a:r>
            <a:r>
              <a:rPr lang="zh-CN" altLang="en-US" b="0" i="0">
                <a:solidFill>
                  <a:srgbClr val="060607"/>
                </a:solidFill>
                <a:effectLst/>
                <a:latin typeface="inherit"/>
                <a:ea typeface="等线"/>
              </a:rPr>
              <a:t>和</a:t>
            </a:r>
            <a:r>
              <a:rPr lang="en-US" altLang="zh-CN" b="0" i="0" dirty="0">
                <a:solidFill>
                  <a:srgbClr val="060607"/>
                </a:solidFill>
                <a:effectLst/>
                <a:latin typeface="inherit"/>
                <a:ea typeface="等线"/>
              </a:rPr>
              <a:t>Android</a:t>
            </a:r>
            <a:r>
              <a:rPr lang="zh-CN" altLang="en-US" b="0" i="0">
                <a:solidFill>
                  <a:srgbClr val="060607"/>
                </a:solidFill>
                <a:effectLst/>
                <a:latin typeface="inherit"/>
                <a:ea typeface="等线"/>
              </a:rPr>
              <a:t>操作系统，提供了跨平台的用户体验。</a:t>
            </a:r>
            <a:endParaRPr lang="en-US" altLang="zh-CN" b="0" i="0">
              <a:solidFill>
                <a:srgbClr val="060607"/>
              </a:solidFill>
              <a:effectLst/>
              <a:latin typeface="inherit"/>
              <a:ea typeface="等线"/>
            </a:endParaRPr>
          </a:p>
          <a:p>
            <a:pPr marL="742950" lvl="1" indent="-285750" algn="l" fontAlgn="base">
              <a:lnSpc>
                <a:spcPts val="1800"/>
              </a:lnSpc>
              <a:buFont typeface="Aptos Display" panose="02110004020202020204"/>
              <a:buAutoNum type="arabicPeriod"/>
            </a:pPr>
            <a:endParaRPr lang="zh-CN" altLang="en-US" b="0" i="0" dirty="0">
              <a:solidFill>
                <a:srgbClr val="060607"/>
              </a:solidFill>
              <a:effectLst/>
              <a:latin typeface="inherit"/>
              <a:ea typeface="等线" panose="02010600030101010101" pitchFamily="2" charset="-122"/>
            </a:endParaRPr>
          </a:p>
          <a:p>
            <a:pPr marL="171450" indent="-171450" algn="l" fontAlgn="base">
              <a:lnSpc>
                <a:spcPts val="1800"/>
              </a:lnSpc>
              <a:buFont typeface="Arial" panose="020B0604020202020204" pitchFamily="34" charset="0"/>
              <a:buChar char="•"/>
            </a:pPr>
            <a:r>
              <a:rPr lang="en-US" altLang="zh-CN" b="1" i="0" dirty="0">
                <a:solidFill>
                  <a:srgbClr val="060607"/>
                </a:solidFill>
                <a:effectLst/>
                <a:latin typeface="inherit"/>
              </a:rPr>
              <a:t>SAP Fiori 3 (2019+)</a:t>
            </a:r>
            <a:r>
              <a:rPr lang="zh-CN" altLang="en-US" b="0" i="0" dirty="0">
                <a:solidFill>
                  <a:srgbClr val="060607"/>
                </a:solidFill>
                <a:effectLst/>
                <a:latin typeface="inherit"/>
              </a:rPr>
              <a:t>：</a:t>
            </a:r>
          </a:p>
          <a:p>
            <a:pPr marL="742950" lvl="1" indent="-285750" algn="l" fontAlgn="base">
              <a:lnSpc>
                <a:spcPts val="1800"/>
              </a:lnSpc>
              <a:buFont typeface="+mj-lt"/>
              <a:buAutoNum type="arabicPeriod"/>
            </a:pPr>
            <a:r>
              <a:rPr lang="en-US" altLang="zh-CN" b="0" i="0" dirty="0">
                <a:solidFill>
                  <a:srgbClr val="060607"/>
                </a:solidFill>
                <a:effectLst/>
                <a:latin typeface="inherit"/>
              </a:rPr>
              <a:t>SAP Fiori 3</a:t>
            </a:r>
            <a:r>
              <a:rPr lang="zh-CN" altLang="en-US" b="0" i="0" dirty="0">
                <a:solidFill>
                  <a:srgbClr val="060607"/>
                </a:solidFill>
                <a:effectLst/>
                <a:latin typeface="inherit"/>
              </a:rPr>
              <a:t>引入了与</a:t>
            </a:r>
            <a:r>
              <a:rPr lang="en-US" altLang="zh-CN" b="0" i="0" dirty="0">
                <a:solidFill>
                  <a:srgbClr val="060607"/>
                </a:solidFill>
                <a:effectLst/>
                <a:latin typeface="inherit"/>
              </a:rPr>
              <a:t>SAP CoPilot</a:t>
            </a:r>
            <a:r>
              <a:rPr lang="zh-CN" altLang="en-US" b="0" i="0" dirty="0">
                <a:solidFill>
                  <a:srgbClr val="060607"/>
                </a:solidFill>
                <a:effectLst/>
                <a:latin typeface="inherit"/>
              </a:rPr>
              <a:t>集成的对话式界面，</a:t>
            </a:r>
            <a:r>
              <a:rPr lang="en-US" altLang="zh-CN" b="0" i="0" dirty="0">
                <a:solidFill>
                  <a:srgbClr val="060607"/>
                </a:solidFill>
                <a:effectLst/>
                <a:latin typeface="inherit"/>
              </a:rPr>
              <a:t> </a:t>
            </a:r>
            <a:r>
              <a:rPr lang="zh-CN" altLang="en-US" b="0" i="0" dirty="0">
                <a:solidFill>
                  <a:srgbClr val="060607"/>
                </a:solidFill>
                <a:effectLst/>
                <a:latin typeface="-apple-system"/>
              </a:rPr>
              <a:t>提供一致且智能的用户体验</a:t>
            </a:r>
            <a:r>
              <a:rPr lang="en-US" altLang="zh-CN" b="0" i="0" dirty="0">
                <a:solidFill>
                  <a:srgbClr val="060607"/>
                </a:solidFill>
                <a:effectLst/>
                <a:latin typeface="inherit"/>
              </a:rPr>
              <a:t> </a:t>
            </a:r>
          </a:p>
          <a:p>
            <a:pPr marL="457200" lvl="1" indent="0" algn="l" fontAlgn="base">
              <a:lnSpc>
                <a:spcPts val="1800"/>
              </a:lnSpc>
              <a:buFont typeface="+mj-lt"/>
              <a:buNone/>
            </a:pPr>
            <a:r>
              <a:rPr lang="en-US" altLang="zh-CN" b="0" i="0" dirty="0">
                <a:solidFill>
                  <a:srgbClr val="060607"/>
                </a:solidFill>
                <a:effectLst/>
                <a:latin typeface="inherit"/>
              </a:rPr>
              <a:t>    </a:t>
            </a:r>
            <a:r>
              <a:rPr lang="zh-CN" altLang="en-US" b="0" i="0" dirty="0">
                <a:solidFill>
                  <a:srgbClr val="060607"/>
                </a:solidFill>
                <a:effectLst/>
                <a:latin typeface="inherit"/>
              </a:rPr>
              <a:t>（</a:t>
            </a:r>
            <a:r>
              <a:rPr lang="zh-TW" altLang="en-US" b="0" i="0" dirty="0">
                <a:solidFill>
                  <a:srgbClr val="060607"/>
                </a:solidFill>
                <a:effectLst/>
                <a:latin typeface="-apple-system"/>
              </a:rPr>
              <a:t>這次更新的一個主要目標是讓所有</a:t>
            </a:r>
            <a:r>
              <a:rPr lang="en-US" altLang="zh-TW" b="0" i="0" dirty="0">
                <a:solidFill>
                  <a:srgbClr val="060607"/>
                </a:solidFill>
                <a:effectLst/>
                <a:latin typeface="-apple-system"/>
              </a:rPr>
              <a:t>SAP</a:t>
            </a:r>
            <a:r>
              <a:rPr lang="zh-TW" altLang="en-US" b="0" i="0" dirty="0">
                <a:solidFill>
                  <a:srgbClr val="060607"/>
                </a:solidFill>
                <a:effectLst/>
                <a:latin typeface="-apple-system"/>
              </a:rPr>
              <a:t>產品都能用上統一的設計，這樣用戶在用不同的</a:t>
            </a:r>
            <a:r>
              <a:rPr lang="en-US" altLang="zh-TW" b="0" i="0" dirty="0">
                <a:solidFill>
                  <a:srgbClr val="060607"/>
                </a:solidFill>
                <a:effectLst/>
                <a:latin typeface="-apple-system"/>
              </a:rPr>
              <a:t>SAP</a:t>
            </a:r>
            <a:r>
              <a:rPr lang="zh-TW" altLang="en-US" b="0" i="0" dirty="0">
                <a:solidFill>
                  <a:srgbClr val="060607"/>
                </a:solidFill>
                <a:effectLst/>
                <a:latin typeface="-apple-system"/>
              </a:rPr>
              <a:t>產品時會感到很熟悉、很一致</a:t>
            </a:r>
            <a:r>
              <a:rPr lang="en-US" altLang="zh-TW" b="0" i="0" dirty="0">
                <a:solidFill>
                  <a:srgbClr val="060607"/>
                </a:solidFill>
                <a:effectLst/>
                <a:latin typeface="-apple-system"/>
              </a:rPr>
              <a:t>Fiori </a:t>
            </a:r>
            <a:r>
              <a:rPr lang="zh-CN" altLang="en-US" b="0" i="0" dirty="0">
                <a:solidFill>
                  <a:srgbClr val="060607"/>
                </a:solidFill>
                <a:effectLst/>
                <a:latin typeface="inherit"/>
              </a:rPr>
              <a:t>）</a:t>
            </a:r>
          </a:p>
          <a:p>
            <a:pPr algn="l" fontAlgn="base">
              <a:lnSpc>
                <a:spcPts val="1800"/>
              </a:lnSpc>
              <a:buFont typeface="+mj-lt"/>
              <a:buNone/>
            </a:pPr>
            <a:endParaRPr lang="zh-CN" altLang="en-US" b="0" i="0" dirty="0">
              <a:solidFill>
                <a:srgbClr val="060607"/>
              </a:solidFill>
              <a:effectLst/>
              <a:latin typeface="inherit"/>
            </a:endParaRPr>
          </a:p>
          <a:p>
            <a:pPr marL="742950" lvl="1" indent="-285750" algn="l" fontAlgn="base">
              <a:lnSpc>
                <a:spcPts val="1800"/>
              </a:lnSpc>
              <a:buFont typeface="Arial" panose="020B0604020202020204" pitchFamily="34" charset="0"/>
              <a:buChar char="•"/>
            </a:pPr>
            <a:r>
              <a:rPr lang="en-US" altLang="zh-CN" b="0" i="0" dirty="0">
                <a:solidFill>
                  <a:srgbClr val="060607"/>
                </a:solidFill>
                <a:effectLst/>
                <a:latin typeface="inherit"/>
              </a:rPr>
              <a:t>SAP Fiori</a:t>
            </a:r>
            <a:r>
              <a:rPr lang="zh-CN" altLang="en-US" b="0" i="0" dirty="0">
                <a:solidFill>
                  <a:srgbClr val="060607"/>
                </a:solidFill>
                <a:effectLst/>
                <a:latin typeface="inherit"/>
              </a:rPr>
              <a:t>与</a:t>
            </a:r>
            <a:r>
              <a:rPr lang="en-US" altLang="zh-CN" b="0" i="0" dirty="0">
                <a:solidFill>
                  <a:srgbClr val="060607"/>
                </a:solidFill>
                <a:effectLst/>
                <a:latin typeface="inherit"/>
              </a:rPr>
              <a:t>SAP CoPilot</a:t>
            </a:r>
            <a:r>
              <a:rPr lang="zh-CN" altLang="en-US" b="0" i="0" dirty="0">
                <a:solidFill>
                  <a:srgbClr val="060607"/>
                </a:solidFill>
                <a:effectLst/>
                <a:latin typeface="inherit"/>
              </a:rPr>
              <a:t>的集成，提供更智能的交互方式，如语音和自然语言处理能力。</a:t>
            </a:r>
          </a:p>
          <a:p>
            <a:pPr marL="742950" lvl="1" indent="-285750" algn="l" fontAlgn="base">
              <a:lnSpc>
                <a:spcPts val="1800"/>
              </a:lnSpc>
              <a:buFont typeface="Arial" panose="020B0604020202020204" pitchFamily="34" charset="0"/>
              <a:buChar char="•"/>
            </a:pPr>
            <a:r>
              <a:rPr lang="en-US" altLang="zh-CN" b="0" i="0" dirty="0">
                <a:solidFill>
                  <a:srgbClr val="060607"/>
                </a:solidFill>
                <a:effectLst/>
                <a:latin typeface="inherit"/>
              </a:rPr>
              <a:t>SAP CoPilot </a:t>
            </a:r>
            <a:r>
              <a:rPr lang="zh-CN" altLang="en-US" b="0" i="0" dirty="0">
                <a:solidFill>
                  <a:srgbClr val="060607"/>
                </a:solidFill>
                <a:effectLst/>
                <a:latin typeface="inherit"/>
              </a:rPr>
              <a:t>是</a:t>
            </a:r>
            <a:r>
              <a:rPr lang="en-US" altLang="zh-CN" b="0" i="0" dirty="0">
                <a:solidFill>
                  <a:srgbClr val="060607"/>
                </a:solidFill>
                <a:effectLst/>
                <a:latin typeface="inherit"/>
              </a:rPr>
              <a:t>SAP</a:t>
            </a:r>
            <a:r>
              <a:rPr lang="zh-CN" altLang="en-US" b="0" i="0" dirty="0">
                <a:solidFill>
                  <a:srgbClr val="060607"/>
                </a:solidFill>
                <a:effectLst/>
                <a:latin typeface="inherit"/>
              </a:rPr>
              <a:t>推出的一款</a:t>
            </a:r>
            <a:r>
              <a:rPr lang="en-US" altLang="zh-CN" b="0" i="0" dirty="0">
                <a:solidFill>
                  <a:srgbClr val="060607"/>
                </a:solidFill>
                <a:effectLst/>
                <a:latin typeface="inherit"/>
              </a:rPr>
              <a:t>AI</a:t>
            </a:r>
            <a:r>
              <a:rPr lang="zh-CN" altLang="en-US" b="0" i="0" dirty="0">
                <a:solidFill>
                  <a:srgbClr val="060607"/>
                </a:solidFill>
                <a:effectLst/>
                <a:latin typeface="inherit"/>
              </a:rPr>
              <a:t>助手，它能够理解自然语言并执行任务，使得用户能够更自然地与</a:t>
            </a:r>
            <a:r>
              <a:rPr lang="en-US" altLang="zh-CN" b="0" i="0" dirty="0">
                <a:solidFill>
                  <a:srgbClr val="060607"/>
                </a:solidFill>
                <a:effectLst/>
                <a:latin typeface="inherit"/>
              </a:rPr>
              <a:t>SAP Fiori</a:t>
            </a:r>
            <a:r>
              <a:rPr lang="zh-CN" altLang="en-US" b="0" i="0" dirty="0">
                <a:solidFill>
                  <a:srgbClr val="060607"/>
                </a:solidFill>
                <a:effectLst/>
                <a:latin typeface="inherit"/>
              </a:rPr>
              <a:t>应用程序互动。</a:t>
            </a:r>
          </a:p>
          <a:p>
            <a:pPr algn="l" fontAlgn="base">
              <a:lnSpc>
                <a:spcPts val="1800"/>
              </a:lnSpc>
            </a:pPr>
            <a:endParaRPr lang="en-US" altLang="zh-TW" b="0" i="0" dirty="0">
              <a:solidFill>
                <a:srgbClr val="060607"/>
              </a:solidFill>
              <a:effectLst/>
              <a:latin typeface="-apple-system"/>
            </a:endParaRPr>
          </a:p>
        </p:txBody>
      </p:sp>
      <p:sp>
        <p:nvSpPr>
          <p:cNvPr id="4" name="灯片编号占位符 3">
            <a:extLst>
              <a:ext uri="{FF2B5EF4-FFF2-40B4-BE49-F238E27FC236}">
                <a16:creationId xmlns:a16="http://schemas.microsoft.com/office/drawing/2014/main" id="{DB720A60-5A26-07FC-BC6C-2277BC388256}"/>
              </a:ext>
            </a:extLst>
          </p:cNvPr>
          <p:cNvSpPr>
            <a:spLocks noGrp="1"/>
          </p:cNvSpPr>
          <p:nvPr>
            <p:ph type="sldNum" sz="quarter" idx="5"/>
          </p:nvPr>
        </p:nvSpPr>
        <p:spPr/>
        <p:txBody>
          <a:bodyPr/>
          <a:lstStyle/>
          <a:p>
            <a:fld id="{3DED69D4-DD47-449F-B599-13612730EB0E}" type="slidenum">
              <a:rPr lang="zh-TW" altLang="en-US" smtClean="0"/>
              <a:t>11</a:t>
            </a:fld>
            <a:endParaRPr lang="zh-TW" altLang="en-US"/>
          </a:p>
        </p:txBody>
      </p:sp>
    </p:spTree>
    <p:extLst>
      <p:ext uri="{BB962C8B-B14F-4D97-AF65-F5344CB8AC3E}">
        <p14:creationId xmlns:p14="http://schemas.microsoft.com/office/powerpoint/2010/main" val="3446859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4D7E-4126-C1B7-56C2-2DEC40B7D0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26202D-581B-94BC-6F1B-322D94C2DD0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B265CA8-237D-A87D-45BC-3C8225755301}"/>
              </a:ext>
            </a:extLst>
          </p:cNvPr>
          <p:cNvSpPr>
            <a:spLocks noGrp="1"/>
          </p:cNvSpPr>
          <p:nvPr>
            <p:ph type="body" idx="1"/>
          </p:nvPr>
        </p:nvSpPr>
        <p:spPr/>
        <p:txBody>
          <a:bodyPr/>
          <a:lstStyle/>
          <a:p>
            <a:endParaRPr lang="zh-CN" altLang="en-US" dirty="0">
              <a:latin typeface="Helvetica Neue"/>
              <a:ea typeface="等线"/>
            </a:endParaRPr>
          </a:p>
        </p:txBody>
      </p:sp>
      <p:sp>
        <p:nvSpPr>
          <p:cNvPr id="4" name="灯片编号占位符 3">
            <a:extLst>
              <a:ext uri="{FF2B5EF4-FFF2-40B4-BE49-F238E27FC236}">
                <a16:creationId xmlns:a16="http://schemas.microsoft.com/office/drawing/2014/main" id="{CA86EE21-1E11-EE96-E905-B0CB1D5F0DE1}"/>
              </a:ext>
            </a:extLst>
          </p:cNvPr>
          <p:cNvSpPr>
            <a:spLocks noGrp="1"/>
          </p:cNvSpPr>
          <p:nvPr>
            <p:ph type="sldNum" sz="quarter" idx="5"/>
          </p:nvPr>
        </p:nvSpPr>
        <p:spPr/>
        <p:txBody>
          <a:bodyPr/>
          <a:lstStyle/>
          <a:p>
            <a:fld id="{3DED69D4-DD47-449F-B599-13612730EB0E}" type="slidenum">
              <a:rPr lang="zh-TW" altLang="en-US" smtClean="0"/>
              <a:t>12</a:t>
            </a:fld>
            <a:endParaRPr lang="zh-TW" altLang="en-US"/>
          </a:p>
        </p:txBody>
      </p:sp>
    </p:spTree>
    <p:extLst>
      <p:ext uri="{BB962C8B-B14F-4D97-AF65-F5344CB8AC3E}">
        <p14:creationId xmlns:p14="http://schemas.microsoft.com/office/powerpoint/2010/main" val="4053617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EEA6D-75CB-BD2F-DDC5-6AF4ACED612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B6601AE-C5B6-16B8-FE99-A89EEBC27B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D71F689-C829-8562-966A-1045974B786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883A3A9-B79B-FE68-370B-721D93EB84AA}"/>
              </a:ext>
            </a:extLst>
          </p:cNvPr>
          <p:cNvSpPr>
            <a:spLocks noGrp="1"/>
          </p:cNvSpPr>
          <p:nvPr>
            <p:ph type="sldNum" sz="quarter" idx="5"/>
          </p:nvPr>
        </p:nvSpPr>
        <p:spPr/>
        <p:txBody>
          <a:bodyPr/>
          <a:lstStyle/>
          <a:p>
            <a:fld id="{3DED69D4-DD47-449F-B599-13612730EB0E}" type="slidenum">
              <a:rPr lang="zh-TW" altLang="en-US" smtClean="0"/>
              <a:t>13</a:t>
            </a:fld>
            <a:endParaRPr lang="zh-TW" altLang="en-US"/>
          </a:p>
        </p:txBody>
      </p:sp>
    </p:spTree>
    <p:extLst>
      <p:ext uri="{BB962C8B-B14F-4D97-AF65-F5344CB8AC3E}">
        <p14:creationId xmlns:p14="http://schemas.microsoft.com/office/powerpoint/2010/main" val="4194161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A148A-35A9-A2BB-B2A2-9891813BB2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706B7A-2168-BFB8-05B2-DFC14FB726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D87C5CC-B5D3-CE87-CDD4-C4A0FA47922E}"/>
              </a:ext>
            </a:extLst>
          </p:cNvPr>
          <p:cNvSpPr>
            <a:spLocks noGrp="1"/>
          </p:cNvSpPr>
          <p:nvPr>
            <p:ph type="body" idx="1"/>
          </p:nvPr>
        </p:nvSpPr>
        <p:spPr/>
        <p:txBody>
          <a:bodyPr/>
          <a:lstStyle/>
          <a:p>
            <a:endParaRPr lang="zh-CN" altLang="en-US" dirty="0">
              <a:solidFill>
                <a:srgbClr val="060607"/>
              </a:solidFill>
              <a:latin typeface="-apple-system"/>
              <a:ea typeface="等线"/>
            </a:endParaRPr>
          </a:p>
        </p:txBody>
      </p:sp>
      <p:sp>
        <p:nvSpPr>
          <p:cNvPr id="4" name="灯片编号占位符 3">
            <a:extLst>
              <a:ext uri="{FF2B5EF4-FFF2-40B4-BE49-F238E27FC236}">
                <a16:creationId xmlns:a16="http://schemas.microsoft.com/office/drawing/2014/main" id="{7DD88C93-E3DC-75A6-894C-529B8574D374}"/>
              </a:ext>
            </a:extLst>
          </p:cNvPr>
          <p:cNvSpPr>
            <a:spLocks noGrp="1"/>
          </p:cNvSpPr>
          <p:nvPr>
            <p:ph type="sldNum" sz="quarter" idx="5"/>
          </p:nvPr>
        </p:nvSpPr>
        <p:spPr/>
        <p:txBody>
          <a:bodyPr/>
          <a:lstStyle/>
          <a:p>
            <a:fld id="{3DED69D4-DD47-449F-B599-13612730EB0E}" type="slidenum">
              <a:rPr lang="zh-TW" altLang="en-US" smtClean="0"/>
              <a:t>14</a:t>
            </a:fld>
            <a:endParaRPr lang="zh-TW" altLang="en-US"/>
          </a:p>
        </p:txBody>
      </p:sp>
    </p:spTree>
    <p:extLst>
      <p:ext uri="{BB962C8B-B14F-4D97-AF65-F5344CB8AC3E}">
        <p14:creationId xmlns:p14="http://schemas.microsoft.com/office/powerpoint/2010/main" val="2262930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472E9-2D1B-BA90-8607-36A9EDCA56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BA0BBD-CC52-31DF-407A-75F3024A8FF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2ECECA2-B1EA-42A4-A5A1-BD281E58913D}"/>
              </a:ext>
            </a:extLst>
          </p:cNvPr>
          <p:cNvSpPr>
            <a:spLocks noGrp="1"/>
          </p:cNvSpPr>
          <p:nvPr>
            <p:ph type="body" idx="1"/>
          </p:nvPr>
        </p:nvSpPr>
        <p:spPr/>
        <p:txBody>
          <a:bodyPr/>
          <a:lstStyle/>
          <a:p>
            <a:r>
              <a:rPr lang="en-US" altLang="zh-CN" b="0" i="0" dirty="0">
                <a:solidFill>
                  <a:srgbClr val="060607"/>
                </a:solidFill>
                <a:effectLst/>
                <a:latin typeface="-apple-system"/>
              </a:rPr>
              <a:t>SAP Fiori</a:t>
            </a:r>
            <a:r>
              <a:rPr lang="zh-CN" altLang="en-US" b="0" i="0" dirty="0">
                <a:solidFill>
                  <a:srgbClr val="060607"/>
                </a:solidFill>
                <a:effectLst/>
                <a:latin typeface="-apple-system"/>
              </a:rPr>
              <a:t>提供了 ”统一外观”（</a:t>
            </a:r>
            <a:r>
              <a:rPr lang="en-US" altLang="zh-CN" b="0" i="0" dirty="0">
                <a:solidFill>
                  <a:srgbClr val="060607"/>
                </a:solidFill>
                <a:effectLst/>
                <a:latin typeface="-apple-system"/>
              </a:rPr>
              <a:t>One Look</a:t>
            </a:r>
            <a:r>
              <a:rPr lang="zh-CN" altLang="en-US" b="0" i="0" dirty="0">
                <a:solidFill>
                  <a:srgbClr val="060607"/>
                </a:solidFill>
                <a:effectLst/>
                <a:latin typeface="-apple-system"/>
              </a:rPr>
              <a:t>），意味着所有应用程序都采用了统一的</a:t>
            </a:r>
            <a:r>
              <a:rPr lang="en-US" altLang="zh-CN" b="0" i="0" dirty="0">
                <a:solidFill>
                  <a:srgbClr val="060607"/>
                </a:solidFill>
                <a:effectLst/>
                <a:latin typeface="-apple-system"/>
              </a:rPr>
              <a:t>SAP Fiori</a:t>
            </a:r>
            <a:r>
              <a:rPr lang="zh-CN" altLang="en-US" b="0" i="0" dirty="0">
                <a:solidFill>
                  <a:srgbClr val="060607"/>
                </a:solidFill>
                <a:effectLst/>
                <a:latin typeface="-apple-system"/>
              </a:rPr>
              <a:t>主题，确保了应用程序间的一致性。</a:t>
            </a:r>
            <a:r>
              <a:rPr lang="en-US" altLang="zh-CN" b="0" i="0" dirty="0">
                <a:solidFill>
                  <a:srgbClr val="060607"/>
                </a:solidFill>
                <a:effectLst/>
                <a:latin typeface="-apple-system"/>
              </a:rPr>
              <a:t> </a:t>
            </a:r>
          </a:p>
          <a:p>
            <a:endParaRPr lang="en-US" altLang="zh-CN" b="0" i="0" dirty="0">
              <a:solidFill>
                <a:srgbClr val="060607"/>
              </a:solidFill>
              <a:effectLst/>
              <a:latin typeface="-apple-system"/>
            </a:endParaRPr>
          </a:p>
          <a:p>
            <a:r>
              <a:rPr lang="en-US" altLang="zh-CN" b="0" i="0" dirty="0">
                <a:solidFill>
                  <a:srgbClr val="060607"/>
                </a:solidFill>
                <a:effectLst/>
                <a:latin typeface="-apple-system"/>
              </a:rPr>
              <a:t>SAP Fiori</a:t>
            </a:r>
            <a:r>
              <a:rPr lang="zh-CN" altLang="en-US" b="0" i="0" dirty="0">
                <a:solidFill>
                  <a:srgbClr val="060607"/>
                </a:solidFill>
                <a:effectLst/>
                <a:latin typeface="-apple-system"/>
              </a:rPr>
              <a:t> </a:t>
            </a:r>
            <a:r>
              <a:rPr lang="en-US" altLang="zh-CN" b="0" i="0" dirty="0">
                <a:solidFill>
                  <a:srgbClr val="060607"/>
                </a:solidFill>
                <a:effectLst/>
                <a:latin typeface="-apple-system"/>
              </a:rPr>
              <a:t>Launchpad</a:t>
            </a:r>
            <a:r>
              <a:rPr lang="zh-CN" altLang="en-US" b="0" i="0" dirty="0">
                <a:solidFill>
                  <a:srgbClr val="060607"/>
                </a:solidFill>
                <a:effectLst/>
                <a:latin typeface="-apple-system"/>
              </a:rPr>
              <a:t> 作为</a:t>
            </a:r>
            <a:r>
              <a:rPr lang="en-US" altLang="zh-CN" b="0" i="0" dirty="0">
                <a:solidFill>
                  <a:srgbClr val="060607"/>
                </a:solidFill>
                <a:effectLst/>
                <a:latin typeface="-apple-system"/>
              </a:rPr>
              <a:t> </a:t>
            </a:r>
            <a:r>
              <a:rPr lang="zh-CN" altLang="en-US" b="0" i="0" dirty="0">
                <a:solidFill>
                  <a:srgbClr val="060607"/>
                </a:solidFill>
                <a:effectLst/>
                <a:latin typeface="-apple-system"/>
              </a:rPr>
              <a:t>访问所有应用程序的单一入口点，简化了用户访问流程；</a:t>
            </a:r>
            <a:endParaRPr lang="en-US" altLang="zh-CN" b="0" i="0" dirty="0">
              <a:solidFill>
                <a:srgbClr val="060607"/>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60607"/>
                </a:solidFill>
                <a:effectLst/>
                <a:latin typeface="inherit"/>
              </a:rPr>
              <a:t>用户可以通过</a:t>
            </a:r>
            <a:r>
              <a:rPr lang="en-US" altLang="zh-CN" b="0" i="0" dirty="0">
                <a:solidFill>
                  <a:srgbClr val="060607"/>
                </a:solidFill>
                <a:effectLst/>
                <a:latin typeface="inherit"/>
              </a:rPr>
              <a:t>overview </a:t>
            </a:r>
            <a:r>
              <a:rPr lang="zh-CN" altLang="en-US" b="0" i="0" dirty="0">
                <a:solidFill>
                  <a:srgbClr val="060607"/>
                </a:solidFill>
                <a:effectLst/>
                <a:latin typeface="inherit"/>
              </a:rPr>
              <a:t>、</a:t>
            </a:r>
            <a:r>
              <a:rPr lang="en-US" altLang="zh-CN" b="0" i="0" dirty="0">
                <a:solidFill>
                  <a:srgbClr val="060607"/>
                </a:solidFill>
                <a:effectLst/>
                <a:latin typeface="inherit"/>
              </a:rPr>
              <a:t>list report &amp; work list</a:t>
            </a:r>
            <a:r>
              <a:rPr lang="zh-CN" altLang="en-US" b="0" i="0" dirty="0">
                <a:solidFill>
                  <a:srgbClr val="060607"/>
                </a:solidFill>
                <a:effectLst/>
                <a:latin typeface="inherit"/>
              </a:rPr>
              <a:t>快速获得需要关注的信息，并能够触发快速操作或深入到下一层细节。</a:t>
            </a:r>
          </a:p>
          <a:p>
            <a:endParaRPr lang="zh-CN" altLang="en-US" dirty="0"/>
          </a:p>
        </p:txBody>
      </p:sp>
      <p:sp>
        <p:nvSpPr>
          <p:cNvPr id="4" name="灯片编号占位符 3">
            <a:extLst>
              <a:ext uri="{FF2B5EF4-FFF2-40B4-BE49-F238E27FC236}">
                <a16:creationId xmlns:a16="http://schemas.microsoft.com/office/drawing/2014/main" id="{E5DEBDFC-A3AE-1C9A-DF6A-B1C0B43E42FD}"/>
              </a:ext>
            </a:extLst>
          </p:cNvPr>
          <p:cNvSpPr>
            <a:spLocks noGrp="1"/>
          </p:cNvSpPr>
          <p:nvPr>
            <p:ph type="sldNum" sz="quarter" idx="5"/>
          </p:nvPr>
        </p:nvSpPr>
        <p:spPr/>
        <p:txBody>
          <a:bodyPr/>
          <a:lstStyle/>
          <a:p>
            <a:fld id="{3DED69D4-DD47-449F-B599-13612730EB0E}" type="slidenum">
              <a:rPr lang="zh-TW" altLang="en-US" smtClean="0"/>
              <a:t>15</a:t>
            </a:fld>
            <a:endParaRPr lang="zh-TW" altLang="en-US"/>
          </a:p>
        </p:txBody>
      </p:sp>
    </p:spTree>
    <p:extLst>
      <p:ext uri="{BB962C8B-B14F-4D97-AF65-F5344CB8AC3E}">
        <p14:creationId xmlns:p14="http://schemas.microsoft.com/office/powerpoint/2010/main" val="524110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3E965-8FC9-1024-AC85-BF32A240F5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63034C-EA97-30BD-8344-43BF7A149F8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CB13D84-2B35-1D28-6E3C-C480D330FD5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F1059BB-8AEE-F02A-CD99-9B3585BB0C67}"/>
              </a:ext>
            </a:extLst>
          </p:cNvPr>
          <p:cNvSpPr>
            <a:spLocks noGrp="1"/>
          </p:cNvSpPr>
          <p:nvPr>
            <p:ph type="sldNum" sz="quarter" idx="5"/>
          </p:nvPr>
        </p:nvSpPr>
        <p:spPr/>
        <p:txBody>
          <a:bodyPr/>
          <a:lstStyle/>
          <a:p>
            <a:fld id="{3DED69D4-DD47-449F-B599-13612730EB0E}" type="slidenum">
              <a:rPr lang="zh-TW" altLang="en-US" smtClean="0"/>
              <a:t>16</a:t>
            </a:fld>
            <a:endParaRPr lang="zh-TW" altLang="en-US"/>
          </a:p>
        </p:txBody>
      </p:sp>
    </p:spTree>
    <p:extLst>
      <p:ext uri="{BB962C8B-B14F-4D97-AF65-F5344CB8AC3E}">
        <p14:creationId xmlns:p14="http://schemas.microsoft.com/office/powerpoint/2010/main" val="2336903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F4BE0-5477-89BA-0F3F-4FDF971730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0AACF22-B9AF-9FD4-C771-C9F9D7F0D6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97FFFA4-0A6A-152E-D3ED-BBF025AEB97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51525D6-FF4F-1246-75FA-0C7E45A2F6CE}"/>
              </a:ext>
            </a:extLst>
          </p:cNvPr>
          <p:cNvSpPr>
            <a:spLocks noGrp="1"/>
          </p:cNvSpPr>
          <p:nvPr>
            <p:ph type="sldNum" sz="quarter" idx="5"/>
          </p:nvPr>
        </p:nvSpPr>
        <p:spPr/>
        <p:txBody>
          <a:bodyPr/>
          <a:lstStyle/>
          <a:p>
            <a:fld id="{3DED69D4-DD47-449F-B599-13612730EB0E}" type="slidenum">
              <a:rPr lang="zh-TW" altLang="en-US" smtClean="0"/>
              <a:t>17</a:t>
            </a:fld>
            <a:endParaRPr lang="zh-TW" altLang="en-US"/>
          </a:p>
        </p:txBody>
      </p:sp>
    </p:spTree>
    <p:extLst>
      <p:ext uri="{BB962C8B-B14F-4D97-AF65-F5344CB8AC3E}">
        <p14:creationId xmlns:p14="http://schemas.microsoft.com/office/powerpoint/2010/main" val="627365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7966E-BAA7-E7A4-75AC-F9D8324BDC1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8A9FD6-3863-38ED-7D83-BEBB500BF3A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1E1258-A64A-C90A-19CF-153C0E28831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F51DF5F-F5B8-F7BF-186C-65ACFD32D341}"/>
              </a:ext>
            </a:extLst>
          </p:cNvPr>
          <p:cNvSpPr>
            <a:spLocks noGrp="1"/>
          </p:cNvSpPr>
          <p:nvPr>
            <p:ph type="sldNum" sz="quarter" idx="5"/>
          </p:nvPr>
        </p:nvSpPr>
        <p:spPr/>
        <p:txBody>
          <a:bodyPr/>
          <a:lstStyle/>
          <a:p>
            <a:fld id="{3DED69D4-DD47-449F-B599-13612730EB0E}" type="slidenum">
              <a:rPr lang="zh-TW" altLang="en-US" smtClean="0"/>
              <a:t>18</a:t>
            </a:fld>
            <a:endParaRPr lang="zh-TW" altLang="en-US"/>
          </a:p>
        </p:txBody>
      </p:sp>
    </p:spTree>
    <p:extLst>
      <p:ext uri="{BB962C8B-B14F-4D97-AF65-F5344CB8AC3E}">
        <p14:creationId xmlns:p14="http://schemas.microsoft.com/office/powerpoint/2010/main" val="366753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E5992-2729-9301-3351-CDB9B098932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859D4B2-2436-0F78-4068-4A741F76558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6E6CE3-7C9E-4E31-FFB4-2B3550C4422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F3FBA3D-A404-7967-D656-57DD4F932FB4}"/>
              </a:ext>
            </a:extLst>
          </p:cNvPr>
          <p:cNvSpPr>
            <a:spLocks noGrp="1"/>
          </p:cNvSpPr>
          <p:nvPr>
            <p:ph type="sldNum" sz="quarter" idx="5"/>
          </p:nvPr>
        </p:nvSpPr>
        <p:spPr/>
        <p:txBody>
          <a:bodyPr/>
          <a:lstStyle/>
          <a:p>
            <a:fld id="{3DED69D4-DD47-449F-B599-13612730EB0E}" type="slidenum">
              <a:rPr lang="zh-TW" altLang="en-US" smtClean="0"/>
              <a:t>19</a:t>
            </a:fld>
            <a:endParaRPr lang="zh-TW" altLang="en-US"/>
          </a:p>
        </p:txBody>
      </p:sp>
    </p:spTree>
    <p:extLst>
      <p:ext uri="{BB962C8B-B14F-4D97-AF65-F5344CB8AC3E}">
        <p14:creationId xmlns:p14="http://schemas.microsoft.com/office/powerpoint/2010/main" val="1805231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F00F2-4319-CFE8-DF85-5C920F60315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59BAE3-07B7-B37B-F02D-14D28F9BA2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EBB758B-B3D0-52D8-EEE6-A63E2F2BDBF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8C9B395-8D70-F47C-F102-B66C03627D7F}"/>
              </a:ext>
            </a:extLst>
          </p:cNvPr>
          <p:cNvSpPr>
            <a:spLocks noGrp="1"/>
          </p:cNvSpPr>
          <p:nvPr>
            <p:ph type="sldNum" sz="quarter" idx="5"/>
          </p:nvPr>
        </p:nvSpPr>
        <p:spPr/>
        <p:txBody>
          <a:bodyPr/>
          <a:lstStyle/>
          <a:p>
            <a:fld id="{3DED69D4-DD47-449F-B599-13612730EB0E}" type="slidenum">
              <a:rPr lang="zh-TW" altLang="en-US" smtClean="0"/>
              <a:t>20</a:t>
            </a:fld>
            <a:endParaRPr lang="zh-TW" altLang="en-US"/>
          </a:p>
        </p:txBody>
      </p:sp>
    </p:spTree>
    <p:extLst>
      <p:ext uri="{BB962C8B-B14F-4D97-AF65-F5344CB8AC3E}">
        <p14:creationId xmlns:p14="http://schemas.microsoft.com/office/powerpoint/2010/main" val="3658557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1145" marR="0" lvl="0" indent="-271145" algn="l" defTabSz="685800" rtl="0" eaLnBrk="1" fontAlgn="auto" latinLnBrk="0" hangingPunct="1">
              <a:lnSpc>
                <a:spcPct val="90000"/>
              </a:lnSpc>
              <a:spcBef>
                <a:spcPts val="750"/>
              </a:spcBef>
              <a:spcAft>
                <a:spcPts val="0"/>
              </a:spcAft>
              <a:buClrTx/>
              <a:buSzTx/>
              <a:tabLst/>
              <a:defRPr/>
            </a:pPr>
            <a:r>
              <a:rPr kumimoji="1" lang="en-US" altLang="zh-TW" sz="1200" dirty="0"/>
              <a:t>SAP Fiori Overview – </a:t>
            </a:r>
            <a:r>
              <a:rPr kumimoji="1" lang="en-US" altLang="zh-TW" sz="1200" dirty="0">
                <a:solidFill>
                  <a:schemeClr val="accent2">
                    <a:lumMod val="75000"/>
                  </a:schemeClr>
                </a:solidFill>
              </a:rPr>
              <a:t>(Nicole Mo) – 15~20 min</a:t>
            </a:r>
          </a:p>
          <a:p>
            <a:pPr marL="271145" marR="0" lvl="0" indent="-271145" algn="l" defTabSz="685800" rtl="0" eaLnBrk="1" fontAlgn="auto" latinLnBrk="0" hangingPunct="1">
              <a:lnSpc>
                <a:spcPct val="90000"/>
              </a:lnSpc>
              <a:spcBef>
                <a:spcPts val="750"/>
              </a:spcBef>
              <a:spcAft>
                <a:spcPts val="0"/>
              </a:spcAft>
              <a:buClrTx/>
              <a:buSzTx/>
              <a:tabLst/>
              <a:defRPr/>
            </a:pPr>
            <a:r>
              <a:rPr kumimoji="1" lang="en-US" altLang="zh-CN" sz="1200" dirty="0"/>
              <a:t>SAP Fiori APP Library &amp; Authorization – </a:t>
            </a:r>
            <a:r>
              <a:rPr kumimoji="1" lang="en-US" altLang="zh-TW" sz="1200" dirty="0">
                <a:solidFill>
                  <a:schemeClr val="accent2">
                    <a:lumMod val="75000"/>
                  </a:schemeClr>
                </a:solidFill>
              </a:rPr>
              <a:t>(</a:t>
            </a:r>
            <a:r>
              <a:rPr kumimoji="1" lang="en-US" altLang="zh-CN" sz="1200" dirty="0">
                <a:solidFill>
                  <a:schemeClr val="accent2">
                    <a:lumMod val="75000"/>
                  </a:schemeClr>
                </a:solidFill>
              </a:rPr>
              <a:t>Felix Yang</a:t>
            </a:r>
            <a:r>
              <a:rPr kumimoji="1" lang="en-US" altLang="zh-TW" sz="1200" dirty="0">
                <a:solidFill>
                  <a:schemeClr val="accent2">
                    <a:lumMod val="75000"/>
                  </a:schemeClr>
                </a:solidFill>
              </a:rPr>
              <a:t>) – 15~20 </a:t>
            </a:r>
            <a:r>
              <a:rPr kumimoji="1" lang="en-US" altLang="zh-CN" sz="1200" dirty="0">
                <a:solidFill>
                  <a:schemeClr val="accent2">
                    <a:lumMod val="75000"/>
                  </a:schemeClr>
                </a:solidFill>
              </a:rPr>
              <a:t>min</a:t>
            </a:r>
          </a:p>
          <a:p>
            <a:pPr marL="271145" marR="0" lvl="0" indent="-271145" algn="l" defTabSz="685800" rtl="0" eaLnBrk="1" fontAlgn="auto" latinLnBrk="0" hangingPunct="1">
              <a:lnSpc>
                <a:spcPct val="90000"/>
              </a:lnSpc>
              <a:spcBef>
                <a:spcPts val="750"/>
              </a:spcBef>
              <a:spcAft>
                <a:spcPts val="0"/>
              </a:spcAft>
              <a:buClrTx/>
              <a:buSzTx/>
              <a:tabLst/>
              <a:defRPr/>
            </a:pPr>
            <a:r>
              <a:rPr kumimoji="1" lang="en-US" altLang="zh-CN" sz="1200" dirty="0"/>
              <a:t>SAP </a:t>
            </a:r>
            <a:r>
              <a:rPr lang="en-US" altLang="zh-CN" sz="1200" b="0" i="0" u="none" strike="noStrike" dirty="0">
                <a:solidFill>
                  <a:srgbClr val="000000"/>
                </a:solidFill>
                <a:effectLst/>
                <a:latin typeface="Arial" panose="020B0604020202020204" pitchFamily="34" charset="0"/>
              </a:rPr>
              <a:t>Fiori App Deployment </a:t>
            </a:r>
            <a:r>
              <a:rPr kumimoji="1" lang="en-US" altLang="zh-CN" sz="1200" dirty="0"/>
              <a:t>– </a:t>
            </a:r>
            <a:r>
              <a:rPr kumimoji="1" lang="en-US" altLang="zh-TW" sz="1200" dirty="0">
                <a:solidFill>
                  <a:schemeClr val="accent2">
                    <a:lumMod val="75000"/>
                  </a:schemeClr>
                </a:solidFill>
              </a:rPr>
              <a:t>(</a:t>
            </a:r>
            <a:r>
              <a:rPr kumimoji="1" lang="en-US" altLang="zh-CN" sz="1200" dirty="0">
                <a:solidFill>
                  <a:schemeClr val="accent2">
                    <a:lumMod val="75000"/>
                  </a:schemeClr>
                </a:solidFill>
              </a:rPr>
              <a:t>Clyde Liu</a:t>
            </a:r>
            <a:r>
              <a:rPr kumimoji="1" lang="en-US" altLang="zh-TW" sz="1200" dirty="0">
                <a:solidFill>
                  <a:schemeClr val="accent2">
                    <a:lumMod val="75000"/>
                  </a:schemeClr>
                </a:solidFill>
              </a:rPr>
              <a:t>) – 30 min</a:t>
            </a:r>
            <a:endParaRPr kumimoji="1" lang="en-US" altLang="zh-CN" sz="1200" dirty="0">
              <a:solidFill>
                <a:schemeClr val="accent2">
                  <a:lumMod val="75000"/>
                </a:schemeClr>
              </a:solidFill>
            </a:endParaRPr>
          </a:p>
          <a:p>
            <a:pPr marL="271145" marR="0" lvl="0" indent="-271145" algn="l" defTabSz="685800" rtl="0" eaLnBrk="1" fontAlgn="auto" latinLnBrk="0" hangingPunct="1">
              <a:lnSpc>
                <a:spcPct val="90000"/>
              </a:lnSpc>
              <a:spcBef>
                <a:spcPts val="750"/>
              </a:spcBef>
              <a:spcAft>
                <a:spcPts val="0"/>
              </a:spcAft>
              <a:buClrTx/>
              <a:buSzTx/>
              <a:tabLst/>
              <a:defRPr/>
            </a:pPr>
            <a:r>
              <a:rPr kumimoji="1" lang="en-US" altLang="zh-CN" sz="1200" dirty="0"/>
              <a:t>SAP Fiori develop, extend sharing – </a:t>
            </a:r>
            <a:r>
              <a:rPr kumimoji="1" lang="en-US" altLang="zh-TW" sz="1200" dirty="0">
                <a:solidFill>
                  <a:schemeClr val="accent2">
                    <a:lumMod val="75000"/>
                  </a:schemeClr>
                </a:solidFill>
              </a:rPr>
              <a:t>(</a:t>
            </a:r>
            <a:r>
              <a:rPr kumimoji="1" lang="en-US" altLang="zh-CN" sz="1200" dirty="0">
                <a:solidFill>
                  <a:schemeClr val="accent2">
                    <a:lumMod val="75000"/>
                  </a:schemeClr>
                </a:solidFill>
              </a:rPr>
              <a:t>Ver Guo</a:t>
            </a:r>
            <a:r>
              <a:rPr kumimoji="1" lang="en-US" altLang="zh-TW" sz="1200" dirty="0">
                <a:solidFill>
                  <a:schemeClr val="accent2">
                    <a:lumMod val="75000"/>
                  </a:schemeClr>
                </a:solidFill>
              </a:rPr>
              <a:t>) – 40 min</a:t>
            </a:r>
          </a:p>
          <a:p>
            <a:endParaRPr lang="zh-CN" altLang="en-US" dirty="0"/>
          </a:p>
        </p:txBody>
      </p:sp>
      <p:sp>
        <p:nvSpPr>
          <p:cNvPr id="4" name="灯片编号占位符 3"/>
          <p:cNvSpPr>
            <a:spLocks noGrp="1"/>
          </p:cNvSpPr>
          <p:nvPr>
            <p:ph type="sldNum" sz="quarter" idx="5"/>
          </p:nvPr>
        </p:nvSpPr>
        <p:spPr/>
        <p:txBody>
          <a:bodyPr/>
          <a:lstStyle/>
          <a:p>
            <a:fld id="{3DED69D4-DD47-449F-B599-13612730EB0E}" type="slidenum">
              <a:rPr lang="zh-TW" altLang="en-US" smtClean="0"/>
              <a:t>2</a:t>
            </a:fld>
            <a:endParaRPr lang="zh-TW" altLang="en-US"/>
          </a:p>
        </p:txBody>
      </p:sp>
    </p:spTree>
    <p:extLst>
      <p:ext uri="{BB962C8B-B14F-4D97-AF65-F5344CB8AC3E}">
        <p14:creationId xmlns:p14="http://schemas.microsoft.com/office/powerpoint/2010/main" val="560492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02A5D-0640-313A-2075-BE0A0E7051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2307E2F-DE0F-E999-0398-E7290CE276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96F77A-F77F-0565-2534-977CE6BE52A3}"/>
              </a:ext>
            </a:extLst>
          </p:cNvPr>
          <p:cNvSpPr>
            <a:spLocks noGrp="1"/>
          </p:cNvSpPr>
          <p:nvPr>
            <p:ph type="body" idx="1"/>
          </p:nvPr>
        </p:nvSpPr>
        <p:spPr/>
        <p:txBody>
          <a:bodyPr/>
          <a:lstStyle/>
          <a:p>
            <a:endParaRPr lang="en-US" altLang="zh-CN" dirty="0">
              <a:ea typeface="等线"/>
            </a:endParaRPr>
          </a:p>
        </p:txBody>
      </p:sp>
      <p:sp>
        <p:nvSpPr>
          <p:cNvPr id="4" name="灯片编号占位符 3">
            <a:extLst>
              <a:ext uri="{FF2B5EF4-FFF2-40B4-BE49-F238E27FC236}">
                <a16:creationId xmlns:a16="http://schemas.microsoft.com/office/drawing/2014/main" id="{5DC7DCEF-5E59-A71C-9CBA-E66BEEF0F59C}"/>
              </a:ext>
            </a:extLst>
          </p:cNvPr>
          <p:cNvSpPr>
            <a:spLocks noGrp="1"/>
          </p:cNvSpPr>
          <p:nvPr>
            <p:ph type="sldNum" sz="quarter" idx="5"/>
          </p:nvPr>
        </p:nvSpPr>
        <p:spPr/>
        <p:txBody>
          <a:bodyPr/>
          <a:lstStyle/>
          <a:p>
            <a:fld id="{3DED69D4-DD47-449F-B599-13612730EB0E}" type="slidenum">
              <a:rPr lang="zh-TW" altLang="en-US" smtClean="0"/>
              <a:t>21</a:t>
            </a:fld>
            <a:endParaRPr lang="zh-TW" altLang="en-US"/>
          </a:p>
        </p:txBody>
      </p:sp>
    </p:spTree>
    <p:extLst>
      <p:ext uri="{BB962C8B-B14F-4D97-AF65-F5344CB8AC3E}">
        <p14:creationId xmlns:p14="http://schemas.microsoft.com/office/powerpoint/2010/main" val="1955845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3602F-FF78-B26C-0368-8386BFF2579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E7B6A7-0CAD-A84C-E6BB-36FBA4F6A58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581E39-FB3E-3789-737E-1CC26CDE983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B33345B-B6A4-8FE5-3F5D-9B5A7402F92C}"/>
              </a:ext>
            </a:extLst>
          </p:cNvPr>
          <p:cNvSpPr>
            <a:spLocks noGrp="1"/>
          </p:cNvSpPr>
          <p:nvPr>
            <p:ph type="sldNum" sz="quarter" idx="5"/>
          </p:nvPr>
        </p:nvSpPr>
        <p:spPr/>
        <p:txBody>
          <a:bodyPr/>
          <a:lstStyle/>
          <a:p>
            <a:fld id="{3DED69D4-DD47-449F-B599-13612730EB0E}" type="slidenum">
              <a:rPr lang="zh-TW" altLang="en-US" smtClean="0"/>
              <a:t>22</a:t>
            </a:fld>
            <a:endParaRPr lang="zh-TW" altLang="en-US"/>
          </a:p>
        </p:txBody>
      </p:sp>
    </p:spTree>
    <p:extLst>
      <p:ext uri="{BB962C8B-B14F-4D97-AF65-F5344CB8AC3E}">
        <p14:creationId xmlns:p14="http://schemas.microsoft.com/office/powerpoint/2010/main" val="2161962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32242-FA5C-26DE-93A3-55ED5D34A8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825B21-4258-0D7B-8F65-80555A3015E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6A2365-4C3A-7E43-907A-7C22FB7393AA}"/>
              </a:ext>
            </a:extLst>
          </p:cNvPr>
          <p:cNvSpPr>
            <a:spLocks noGrp="1"/>
          </p:cNvSpPr>
          <p:nvPr>
            <p:ph type="body" idx="1"/>
          </p:nvPr>
        </p:nvSpPr>
        <p:spPr/>
        <p:txBody>
          <a:bodyPr/>
          <a:lstStyle/>
          <a:p>
            <a:endParaRPr lang="zh-CN" altLang="en-US" b="0" i="0" dirty="0">
              <a:solidFill>
                <a:srgbClr val="060607"/>
              </a:solidFill>
              <a:effectLst/>
              <a:latin typeface="-apple-system"/>
              <a:ea typeface="等线"/>
            </a:endParaRPr>
          </a:p>
          <a:p>
            <a:r>
              <a:rPr lang="en-US" altLang="zh-CN" b="0" i="0" dirty="0">
                <a:solidFill>
                  <a:srgbClr val="060607"/>
                </a:solidFill>
                <a:effectLst/>
                <a:latin typeface="-apple-system"/>
              </a:rPr>
              <a:t>Fiori Elements </a:t>
            </a:r>
            <a:r>
              <a:rPr lang="zh-CN" altLang="en-US" b="0" i="0" dirty="0">
                <a:solidFill>
                  <a:srgbClr val="060607"/>
                </a:solidFill>
                <a:effectLst/>
                <a:latin typeface="-apple-system"/>
              </a:rPr>
              <a:t>框架提供了多种模板类型，涵盖了不同类型的应用需求。</a:t>
            </a:r>
            <a:endParaRPr lang="en-US" altLang="zh-CN" b="0" i="0" dirty="0">
              <a:solidFill>
                <a:srgbClr val="060607"/>
              </a:solidFill>
              <a:effectLst/>
              <a:latin typeface="-apple-system"/>
            </a:endParaRPr>
          </a:p>
          <a:p>
            <a:pPr marL="171450" indent="-171450">
              <a:buFont typeface="Arial" panose="020B0604020202020204" pitchFamily="34" charset="0"/>
              <a:buChar char="•"/>
            </a:pPr>
            <a:r>
              <a:rPr lang="en-US" altLang="zh-CN" b="0" i="0" dirty="0">
                <a:solidFill>
                  <a:srgbClr val="060607"/>
                </a:solidFill>
                <a:effectLst/>
                <a:latin typeface="-apple-system"/>
                <a:ea typeface="等线"/>
              </a:rPr>
              <a:t>List Report </a:t>
            </a:r>
            <a:r>
              <a:rPr lang="zh-CN" altLang="en-US" b="0" i="0">
                <a:solidFill>
                  <a:srgbClr val="060607"/>
                </a:solidFill>
                <a:effectLst/>
                <a:latin typeface="-apple-system"/>
                <a:ea typeface="等线"/>
              </a:rPr>
              <a:t>模板用于显示数据列表和过滤功能，</a:t>
            </a:r>
            <a:endParaRPr lang="en-US" altLang="zh-CN" b="0" i="0">
              <a:solidFill>
                <a:srgbClr val="060607"/>
              </a:solidFill>
              <a:effectLst/>
              <a:latin typeface="-apple-system"/>
              <a:ea typeface="等线"/>
            </a:endParaRPr>
          </a:p>
          <a:p>
            <a:pPr marL="171450" indent="-171450">
              <a:buFont typeface="Arial" panose="020B0604020202020204" pitchFamily="34" charset="0"/>
              <a:buChar char="•"/>
            </a:pPr>
            <a:r>
              <a:rPr lang="en-US" altLang="zh-CN" b="0" i="0" dirty="0">
                <a:solidFill>
                  <a:srgbClr val="060607"/>
                </a:solidFill>
                <a:effectLst/>
                <a:latin typeface="-apple-system"/>
              </a:rPr>
              <a:t>Object Page </a:t>
            </a:r>
            <a:r>
              <a:rPr lang="zh-CN" altLang="en-US" b="0" i="0" dirty="0">
                <a:solidFill>
                  <a:srgbClr val="060607"/>
                </a:solidFill>
                <a:effectLst/>
                <a:latin typeface="-apple-system"/>
              </a:rPr>
              <a:t>模板用于显示单个数据对象的详细信息，</a:t>
            </a:r>
            <a:endParaRPr lang="en-US" altLang="zh-CN" b="0" i="0" dirty="0">
              <a:solidFill>
                <a:srgbClr val="060607"/>
              </a:solidFill>
              <a:effectLst/>
              <a:latin typeface="-apple-system"/>
            </a:endParaRPr>
          </a:p>
          <a:p>
            <a:pPr marL="171450" indent="-171450">
              <a:buFont typeface="Arial" panose="020B0604020202020204" pitchFamily="34" charset="0"/>
              <a:buChar char="•"/>
            </a:pPr>
            <a:r>
              <a:rPr lang="en-US" altLang="zh-CN" b="0" i="0" dirty="0">
                <a:solidFill>
                  <a:srgbClr val="060607"/>
                </a:solidFill>
                <a:effectLst/>
                <a:latin typeface="-apple-system"/>
                <a:ea typeface="等线"/>
              </a:rPr>
              <a:t>Analytical List Page </a:t>
            </a:r>
            <a:r>
              <a:rPr lang="zh-CN" altLang="en-US" b="0" i="0">
                <a:solidFill>
                  <a:srgbClr val="060607"/>
                </a:solidFill>
                <a:effectLst/>
                <a:latin typeface="-apple-system"/>
                <a:ea typeface="等线"/>
              </a:rPr>
              <a:t>模板则用于展示复杂的分析数据。</a:t>
            </a:r>
            <a:endParaRPr lang="en-US" altLang="zh-CN" b="0" i="0">
              <a:solidFill>
                <a:srgbClr val="060607"/>
              </a:solidFill>
              <a:effectLst/>
              <a:latin typeface="-apple-system"/>
              <a:ea typeface="等线"/>
            </a:endParaRPr>
          </a:p>
          <a:p>
            <a:endParaRPr lang="en-US" altLang="zh-CN" b="0" i="0" dirty="0">
              <a:solidFill>
                <a:srgbClr val="060607"/>
              </a:solidFill>
              <a:effectLst/>
              <a:latin typeface="-apple-system"/>
            </a:endParaRPr>
          </a:p>
          <a:p>
            <a:r>
              <a:rPr lang="en-US" altLang="zh-CN" b="0" i="0" dirty="0">
                <a:solidFill>
                  <a:srgbClr val="060607"/>
                </a:solidFill>
                <a:effectLst/>
                <a:latin typeface="-apple-system"/>
              </a:rPr>
              <a:t>Fiori Elements </a:t>
            </a:r>
            <a:r>
              <a:rPr lang="zh-CN" altLang="en-US" b="0" i="0" dirty="0">
                <a:solidFill>
                  <a:srgbClr val="060607"/>
                </a:solidFill>
                <a:effectLst/>
                <a:latin typeface="-apple-system"/>
              </a:rPr>
              <a:t>与 </a:t>
            </a:r>
            <a:r>
              <a:rPr lang="en-US" altLang="zh-CN" b="0" i="0" dirty="0">
                <a:solidFill>
                  <a:srgbClr val="060607"/>
                </a:solidFill>
                <a:effectLst/>
                <a:latin typeface="-apple-system"/>
              </a:rPr>
              <a:t>SAP </a:t>
            </a:r>
            <a:r>
              <a:rPr lang="zh-CN" altLang="en-US" b="0" i="0" dirty="0">
                <a:solidFill>
                  <a:srgbClr val="060607"/>
                </a:solidFill>
                <a:effectLst/>
                <a:latin typeface="-apple-system"/>
              </a:rPr>
              <a:t>后端服务的集成非常容易。</a:t>
            </a:r>
            <a:endParaRPr lang="en-US" altLang="zh-CN" b="0" i="0" dirty="0">
              <a:solidFill>
                <a:srgbClr val="060607"/>
              </a:solidFill>
              <a:effectLst/>
              <a:latin typeface="-apple-system"/>
            </a:endParaRPr>
          </a:p>
          <a:p>
            <a:r>
              <a:rPr lang="zh-CN" altLang="en-US" b="0" i="0" dirty="0">
                <a:solidFill>
                  <a:srgbClr val="060607"/>
                </a:solidFill>
                <a:effectLst/>
                <a:latin typeface="-apple-system"/>
              </a:rPr>
              <a:t>通过定义正确的 </a:t>
            </a:r>
            <a:r>
              <a:rPr lang="en-US" altLang="zh-CN" b="0" i="0" dirty="0">
                <a:solidFill>
                  <a:srgbClr val="060607"/>
                </a:solidFill>
                <a:effectLst/>
                <a:latin typeface="-apple-system"/>
              </a:rPr>
              <a:t>OData </a:t>
            </a:r>
            <a:r>
              <a:rPr lang="zh-CN" altLang="en-US" b="0" i="0" dirty="0">
                <a:solidFill>
                  <a:srgbClr val="060607"/>
                </a:solidFill>
                <a:effectLst/>
                <a:latin typeface="-apple-system"/>
              </a:rPr>
              <a:t>服务，</a:t>
            </a:r>
            <a:r>
              <a:rPr lang="en-US" altLang="zh-CN" b="0" i="0" dirty="0">
                <a:solidFill>
                  <a:srgbClr val="060607"/>
                </a:solidFill>
                <a:effectLst/>
                <a:latin typeface="-apple-system"/>
              </a:rPr>
              <a:t>Fiori Elements </a:t>
            </a:r>
            <a:r>
              <a:rPr lang="zh-CN" altLang="en-US" b="0" i="0" dirty="0">
                <a:solidFill>
                  <a:srgbClr val="060607"/>
                </a:solidFill>
                <a:effectLst/>
                <a:latin typeface="-apple-system"/>
              </a:rPr>
              <a:t>可以直接与后端数据通信，并生成与数据相关的用户界面</a:t>
            </a:r>
            <a:r>
              <a:rPr lang="en-US" altLang="zh-CN" b="0" i="0" dirty="0">
                <a:solidFill>
                  <a:srgbClr val="060607"/>
                </a:solidFill>
                <a:effectLst/>
                <a:latin typeface="-apple-system"/>
              </a:rPr>
              <a:t>.</a:t>
            </a:r>
            <a:endParaRPr lang="zh-CN" altLang="en-US" b="0" i="0" dirty="0">
              <a:solidFill>
                <a:srgbClr val="060607"/>
              </a:solidFill>
              <a:effectLst/>
              <a:latin typeface="-apple-system"/>
            </a:endParaRPr>
          </a:p>
        </p:txBody>
      </p:sp>
      <p:sp>
        <p:nvSpPr>
          <p:cNvPr id="4" name="灯片编号占位符 3">
            <a:extLst>
              <a:ext uri="{FF2B5EF4-FFF2-40B4-BE49-F238E27FC236}">
                <a16:creationId xmlns:a16="http://schemas.microsoft.com/office/drawing/2014/main" id="{09962937-C870-4AA7-15A0-DBAFFB9593CF}"/>
              </a:ext>
            </a:extLst>
          </p:cNvPr>
          <p:cNvSpPr>
            <a:spLocks noGrp="1"/>
          </p:cNvSpPr>
          <p:nvPr>
            <p:ph type="sldNum" sz="quarter" idx="5"/>
          </p:nvPr>
        </p:nvSpPr>
        <p:spPr/>
        <p:txBody>
          <a:bodyPr/>
          <a:lstStyle/>
          <a:p>
            <a:fld id="{3DED69D4-DD47-449F-B599-13612730EB0E}" type="slidenum">
              <a:rPr lang="zh-TW" altLang="en-US" smtClean="0"/>
              <a:t>23</a:t>
            </a:fld>
            <a:endParaRPr lang="zh-TW" altLang="en-US"/>
          </a:p>
        </p:txBody>
      </p:sp>
    </p:spTree>
    <p:extLst>
      <p:ext uri="{BB962C8B-B14F-4D97-AF65-F5344CB8AC3E}">
        <p14:creationId xmlns:p14="http://schemas.microsoft.com/office/powerpoint/2010/main" val="905518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F408F-D38F-2141-3212-40886DFBB00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535D68-9C92-6D1E-D63E-97A8D4804D8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4DB875-0BAB-CE10-5987-D2F79291EF4B}"/>
              </a:ext>
            </a:extLst>
          </p:cNvPr>
          <p:cNvSpPr>
            <a:spLocks noGrp="1"/>
          </p:cNvSpPr>
          <p:nvPr>
            <p:ph type="body" idx="1"/>
          </p:nvPr>
        </p:nvSpPr>
        <p:spPr/>
        <p:txBody>
          <a:bodyPr/>
          <a:lstStyle/>
          <a:p>
            <a:endParaRPr lang="en-US" altLang="zh-CN" dirty="0">
              <a:ea typeface="等线" panose="02010600030101010101" pitchFamily="2" charset="-122"/>
            </a:endParaRPr>
          </a:p>
          <a:p>
            <a:r>
              <a:rPr lang="en-US" altLang="zh-CN" b="0" i="0" dirty="0">
                <a:solidFill>
                  <a:srgbClr val="060607"/>
                </a:solidFill>
                <a:effectLst/>
                <a:latin typeface="-apple-system"/>
                <a:ea typeface="等线"/>
              </a:rPr>
              <a:t>SAP Fiori</a:t>
            </a:r>
            <a:r>
              <a:rPr lang="zh-CN" altLang="en-US" b="0" i="0">
                <a:solidFill>
                  <a:srgbClr val="060607"/>
                </a:solidFill>
                <a:effectLst/>
                <a:latin typeface="-apple-system"/>
                <a:ea typeface="等线"/>
              </a:rPr>
              <a:t>应用程序库提供了大量预构建的应用程序 </a:t>
            </a:r>
            <a:r>
              <a:rPr lang="en-US" altLang="zh-CN" b="0" i="0" dirty="0">
                <a:solidFill>
                  <a:srgbClr val="060607"/>
                </a:solidFill>
                <a:effectLst/>
                <a:latin typeface="-apple-system"/>
                <a:ea typeface="等线"/>
              </a:rPr>
              <a:t>(</a:t>
            </a:r>
            <a:r>
              <a:rPr lang="zh-CN" altLang="en-US" b="0" i="0">
                <a:solidFill>
                  <a:srgbClr val="060607"/>
                </a:solidFill>
                <a:effectLst/>
                <a:latin typeface="-apple-system"/>
                <a:ea typeface="等线"/>
              </a:rPr>
              <a:t>到目前为止有上万个</a:t>
            </a:r>
            <a:r>
              <a:rPr lang="en-US" altLang="zh-CN" b="0" i="0" dirty="0">
                <a:solidFill>
                  <a:srgbClr val="060607"/>
                </a:solidFill>
                <a:effectLst/>
                <a:latin typeface="-apple-system"/>
                <a:ea typeface="等线"/>
              </a:rPr>
              <a:t>APP :</a:t>
            </a:r>
            <a:r>
              <a:rPr lang="en-US" altLang="zh-CN" b="0" i="0" dirty="0">
                <a:solidFill>
                  <a:srgbClr val="6A6D70"/>
                </a:solidFill>
                <a:effectLst/>
                <a:latin typeface="72"/>
                <a:ea typeface="等线"/>
              </a:rPr>
              <a:t>16694)</a:t>
            </a:r>
            <a:r>
              <a:rPr lang="zh-CN" altLang="en-US" b="0" i="0">
                <a:solidFill>
                  <a:srgbClr val="060607"/>
                </a:solidFill>
                <a:effectLst/>
                <a:latin typeface="-apple-system"/>
                <a:ea typeface="等线"/>
              </a:rPr>
              <a:t>，覆盖了各种业务功能。用户可以根据自己的业务需求选择和激活这些应用程序。</a:t>
            </a:r>
            <a:endParaRPr lang="zh-CN" altLang="en-US">
              <a:ea typeface="等线"/>
            </a:endParaRPr>
          </a:p>
        </p:txBody>
      </p:sp>
      <p:sp>
        <p:nvSpPr>
          <p:cNvPr id="4" name="灯片编号占位符 3">
            <a:extLst>
              <a:ext uri="{FF2B5EF4-FFF2-40B4-BE49-F238E27FC236}">
                <a16:creationId xmlns:a16="http://schemas.microsoft.com/office/drawing/2014/main" id="{87611D1B-F957-AE66-6B63-4F60760B17CD}"/>
              </a:ext>
            </a:extLst>
          </p:cNvPr>
          <p:cNvSpPr>
            <a:spLocks noGrp="1"/>
          </p:cNvSpPr>
          <p:nvPr>
            <p:ph type="sldNum" sz="quarter" idx="5"/>
          </p:nvPr>
        </p:nvSpPr>
        <p:spPr/>
        <p:txBody>
          <a:bodyPr/>
          <a:lstStyle/>
          <a:p>
            <a:fld id="{3DED69D4-DD47-449F-B599-13612730EB0E}" type="slidenum">
              <a:rPr lang="zh-TW" altLang="en-US" smtClean="0"/>
              <a:t>24</a:t>
            </a:fld>
            <a:endParaRPr lang="zh-TW" altLang="en-US"/>
          </a:p>
        </p:txBody>
      </p:sp>
    </p:spTree>
    <p:extLst>
      <p:ext uri="{BB962C8B-B14F-4D97-AF65-F5344CB8AC3E}">
        <p14:creationId xmlns:p14="http://schemas.microsoft.com/office/powerpoint/2010/main" val="237374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E0898-F3B3-569D-FB06-FBAF3C87889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D636AD-6CE7-178A-BF29-59C1CBB5377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C81CA6-764A-0784-AC8B-39C227A5ECE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E9A5FFF-1119-1AF8-AB19-47583B3664D4}"/>
              </a:ext>
            </a:extLst>
          </p:cNvPr>
          <p:cNvSpPr>
            <a:spLocks noGrp="1"/>
          </p:cNvSpPr>
          <p:nvPr>
            <p:ph type="sldNum" sz="quarter" idx="5"/>
          </p:nvPr>
        </p:nvSpPr>
        <p:spPr/>
        <p:txBody>
          <a:bodyPr/>
          <a:lstStyle/>
          <a:p>
            <a:fld id="{3DED69D4-DD47-449F-B599-13612730EB0E}" type="slidenum">
              <a:rPr lang="zh-TW" altLang="en-US" smtClean="0"/>
              <a:t>25</a:t>
            </a:fld>
            <a:endParaRPr lang="zh-TW" altLang="en-US"/>
          </a:p>
        </p:txBody>
      </p:sp>
    </p:spTree>
    <p:extLst>
      <p:ext uri="{BB962C8B-B14F-4D97-AF65-F5344CB8AC3E}">
        <p14:creationId xmlns:p14="http://schemas.microsoft.com/office/powerpoint/2010/main" val="1218025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C124B-D6B2-200F-4637-F069BC085B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0DD18A-6E5E-84F6-DADE-295551C72F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31A758-4868-2136-EA25-59BBF7088BF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9F3E8BF-58BB-0C2B-9B1B-E4ED87487AC6}"/>
              </a:ext>
            </a:extLst>
          </p:cNvPr>
          <p:cNvSpPr>
            <a:spLocks noGrp="1"/>
          </p:cNvSpPr>
          <p:nvPr>
            <p:ph type="sldNum" sz="quarter" idx="5"/>
          </p:nvPr>
        </p:nvSpPr>
        <p:spPr/>
        <p:txBody>
          <a:bodyPr/>
          <a:lstStyle/>
          <a:p>
            <a:fld id="{3DED69D4-DD47-449F-B599-13612730EB0E}" type="slidenum">
              <a:rPr lang="zh-TW" altLang="en-US" smtClean="0"/>
              <a:t>26</a:t>
            </a:fld>
            <a:endParaRPr lang="zh-TW" altLang="en-US"/>
          </a:p>
        </p:txBody>
      </p:sp>
    </p:spTree>
    <p:extLst>
      <p:ext uri="{BB962C8B-B14F-4D97-AF65-F5344CB8AC3E}">
        <p14:creationId xmlns:p14="http://schemas.microsoft.com/office/powerpoint/2010/main" val="3920132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AA27A-7D5D-C51F-B64A-7D87C85176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15A31B-E975-D3F8-3BA3-938A8DAA4B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A3B708-DA83-5053-DDAE-6B595EBC85DF}"/>
              </a:ext>
            </a:extLst>
          </p:cNvPr>
          <p:cNvSpPr>
            <a:spLocks noGrp="1"/>
          </p:cNvSpPr>
          <p:nvPr>
            <p:ph type="body" idx="1"/>
          </p:nvPr>
        </p:nvSpPr>
        <p:spPr/>
        <p:txBody>
          <a:bodyPr/>
          <a:lstStyle/>
          <a:p>
            <a:endParaRPr lang="en-US" altLang="zh-CN" dirty="0">
              <a:ea typeface="等线"/>
            </a:endParaRPr>
          </a:p>
        </p:txBody>
      </p:sp>
      <p:sp>
        <p:nvSpPr>
          <p:cNvPr id="4" name="灯片编号占位符 3">
            <a:extLst>
              <a:ext uri="{FF2B5EF4-FFF2-40B4-BE49-F238E27FC236}">
                <a16:creationId xmlns:a16="http://schemas.microsoft.com/office/drawing/2014/main" id="{152B400D-C0AA-9A84-CC16-713B50C9E63E}"/>
              </a:ext>
            </a:extLst>
          </p:cNvPr>
          <p:cNvSpPr>
            <a:spLocks noGrp="1"/>
          </p:cNvSpPr>
          <p:nvPr>
            <p:ph type="sldNum" sz="quarter" idx="5"/>
          </p:nvPr>
        </p:nvSpPr>
        <p:spPr/>
        <p:txBody>
          <a:bodyPr/>
          <a:lstStyle/>
          <a:p>
            <a:fld id="{3DED69D4-DD47-449F-B599-13612730EB0E}" type="slidenum">
              <a:rPr lang="zh-TW" altLang="en-US" smtClean="0"/>
              <a:t>27</a:t>
            </a:fld>
            <a:endParaRPr lang="zh-TW" altLang="en-US"/>
          </a:p>
        </p:txBody>
      </p:sp>
    </p:spTree>
    <p:extLst>
      <p:ext uri="{BB962C8B-B14F-4D97-AF65-F5344CB8AC3E}">
        <p14:creationId xmlns:p14="http://schemas.microsoft.com/office/powerpoint/2010/main" val="683846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3E16C-30B2-A82E-BB96-C10C1F1B33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DE9C5D-FDD8-2F76-85D0-762D8F42140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159E9AC-2F26-FCED-3570-58E9B6E6A2C7}"/>
              </a:ext>
            </a:extLst>
          </p:cNvPr>
          <p:cNvSpPr>
            <a:spLocks noGrp="1"/>
          </p:cNvSpPr>
          <p:nvPr>
            <p:ph type="body" idx="1"/>
          </p:nvPr>
        </p:nvSpPr>
        <p:spPr/>
        <p:txBody>
          <a:bodyPr/>
          <a:lstStyle/>
          <a:p>
            <a:r>
              <a:rPr lang="en-US" altLang="zh-CN" dirty="0"/>
              <a:t>WUSIWYG</a:t>
            </a:r>
            <a:endParaRPr lang="zh-CN" altLang="en-US" dirty="0"/>
          </a:p>
        </p:txBody>
      </p:sp>
      <p:sp>
        <p:nvSpPr>
          <p:cNvPr id="4" name="灯片编号占位符 3">
            <a:extLst>
              <a:ext uri="{FF2B5EF4-FFF2-40B4-BE49-F238E27FC236}">
                <a16:creationId xmlns:a16="http://schemas.microsoft.com/office/drawing/2014/main" id="{9047A8FC-1F60-D747-A53A-ADDD28F2620D}"/>
              </a:ext>
            </a:extLst>
          </p:cNvPr>
          <p:cNvSpPr>
            <a:spLocks noGrp="1"/>
          </p:cNvSpPr>
          <p:nvPr>
            <p:ph type="sldNum" sz="quarter" idx="5"/>
          </p:nvPr>
        </p:nvSpPr>
        <p:spPr/>
        <p:txBody>
          <a:bodyPr/>
          <a:lstStyle/>
          <a:p>
            <a:fld id="{3DED69D4-DD47-449F-B599-13612730EB0E}" type="slidenum">
              <a:rPr lang="zh-TW" altLang="en-US" smtClean="0"/>
              <a:t>28</a:t>
            </a:fld>
            <a:endParaRPr lang="zh-TW" altLang="en-US"/>
          </a:p>
        </p:txBody>
      </p:sp>
    </p:spTree>
    <p:extLst>
      <p:ext uri="{BB962C8B-B14F-4D97-AF65-F5344CB8AC3E}">
        <p14:creationId xmlns:p14="http://schemas.microsoft.com/office/powerpoint/2010/main" val="1973141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E2CC9-DC21-CFE8-5FB2-10D71DC5B31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00FCB3F-E748-C9F3-78BB-0298AD4C06C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F8DECC0-3696-325D-11FE-6CD556C7EC7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5B40091-45A3-EC13-DD48-3A9B31280F92}"/>
              </a:ext>
            </a:extLst>
          </p:cNvPr>
          <p:cNvSpPr>
            <a:spLocks noGrp="1"/>
          </p:cNvSpPr>
          <p:nvPr>
            <p:ph type="sldNum" sz="quarter" idx="5"/>
          </p:nvPr>
        </p:nvSpPr>
        <p:spPr/>
        <p:txBody>
          <a:bodyPr/>
          <a:lstStyle/>
          <a:p>
            <a:fld id="{3DED69D4-DD47-449F-B599-13612730EB0E}" type="slidenum">
              <a:rPr lang="zh-TW" altLang="en-US" smtClean="0"/>
              <a:t>29</a:t>
            </a:fld>
            <a:endParaRPr lang="zh-TW" altLang="en-US"/>
          </a:p>
        </p:txBody>
      </p:sp>
    </p:spTree>
    <p:extLst>
      <p:ext uri="{BB962C8B-B14F-4D97-AF65-F5344CB8AC3E}">
        <p14:creationId xmlns:p14="http://schemas.microsoft.com/office/powerpoint/2010/main" val="787588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60B8D-24C0-ED2A-B34A-76DD0679EEF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1EF9AE-A72C-3ABB-577E-6CAE673AFA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A3FF14A-4EAF-B94A-5A54-01B5E4270EA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2042AEF-654F-96AC-9F41-E70E66CBE4AE}"/>
              </a:ext>
            </a:extLst>
          </p:cNvPr>
          <p:cNvSpPr>
            <a:spLocks noGrp="1"/>
          </p:cNvSpPr>
          <p:nvPr>
            <p:ph type="sldNum" sz="quarter" idx="5"/>
          </p:nvPr>
        </p:nvSpPr>
        <p:spPr/>
        <p:txBody>
          <a:bodyPr/>
          <a:lstStyle/>
          <a:p>
            <a:fld id="{3DED69D4-DD47-449F-B599-13612730EB0E}" type="slidenum">
              <a:rPr lang="zh-TW" altLang="en-US" smtClean="0"/>
              <a:t>30</a:t>
            </a:fld>
            <a:endParaRPr lang="zh-TW" altLang="en-US"/>
          </a:p>
        </p:txBody>
      </p:sp>
    </p:spTree>
    <p:extLst>
      <p:ext uri="{BB962C8B-B14F-4D97-AF65-F5344CB8AC3E}">
        <p14:creationId xmlns:p14="http://schemas.microsoft.com/office/powerpoint/2010/main" val="2912267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99F6D-5B4E-B2A2-87D0-9FFC944C17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36FAF9-6F5D-84F1-CD17-8135D05723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897D0EC-A0B0-D1E7-5150-03845D35860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B357B7A-B8DF-E7E1-77F8-A01F55CEA8C6}"/>
              </a:ext>
            </a:extLst>
          </p:cNvPr>
          <p:cNvSpPr>
            <a:spLocks noGrp="1"/>
          </p:cNvSpPr>
          <p:nvPr>
            <p:ph type="sldNum" sz="quarter" idx="5"/>
          </p:nvPr>
        </p:nvSpPr>
        <p:spPr/>
        <p:txBody>
          <a:bodyPr/>
          <a:lstStyle/>
          <a:p>
            <a:fld id="{3DED69D4-DD47-449F-B599-13612730EB0E}" type="slidenum">
              <a:rPr lang="zh-TW" altLang="en-US" smtClean="0"/>
              <a:t>3</a:t>
            </a:fld>
            <a:endParaRPr lang="zh-TW" altLang="en-US"/>
          </a:p>
        </p:txBody>
      </p:sp>
    </p:spTree>
    <p:extLst>
      <p:ext uri="{BB962C8B-B14F-4D97-AF65-F5344CB8AC3E}">
        <p14:creationId xmlns:p14="http://schemas.microsoft.com/office/powerpoint/2010/main" val="40740826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8BB16-9F3A-9E19-AAA7-163091C670A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245F2ED-5C25-F332-45DD-A6C2AFA29F6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74FD33D-98F2-5232-B025-4F10A31C6932}"/>
              </a:ext>
            </a:extLst>
          </p:cNvPr>
          <p:cNvSpPr>
            <a:spLocks noGrp="1"/>
          </p:cNvSpPr>
          <p:nvPr>
            <p:ph type="body" idx="1"/>
          </p:nvPr>
        </p:nvSpPr>
        <p:spPr/>
        <p:txBody>
          <a:bodyPr/>
          <a:lstStyle/>
          <a:p>
            <a:pPr marL="285750" indent="-285750">
              <a:buFont typeface="Arial" panose="020B0604020202020204" pitchFamily="34" charset="0"/>
              <a:buChar char="•"/>
            </a:pPr>
            <a:r>
              <a:rPr lang="en-US" altLang="zh-CN" sz="1800" b="0" i="0" u="none" strike="noStrike" dirty="0">
                <a:solidFill>
                  <a:srgbClr val="000000"/>
                </a:solidFill>
                <a:effectLst/>
                <a:latin typeface="等线" panose="02010600030101010101" pitchFamily="2" charset="-122"/>
                <a:ea typeface="等线" panose="02010600030101010101" pitchFamily="2" charset="-122"/>
              </a:rPr>
              <a:t>Std. Extension</a:t>
            </a:r>
          </a:p>
          <a:p>
            <a:pPr lvl="1"/>
            <a:r>
              <a:rPr lang="en-US" altLang="zh-CN" sz="1800" b="0" i="0" u="none" strike="noStrike" dirty="0">
                <a:solidFill>
                  <a:srgbClr val="000000"/>
                </a:solidFill>
                <a:effectLst/>
                <a:latin typeface="等线" panose="02010600030101010101" pitchFamily="2" charset="-122"/>
                <a:ea typeface="等线" panose="02010600030101010101" pitchFamily="2" charset="-122"/>
              </a:rPr>
              <a:t>SD:</a:t>
            </a:r>
          </a:p>
          <a:p>
            <a:pPr lvl="1"/>
            <a:r>
              <a:rPr lang="en-US" altLang="zh-CN" sz="1800" b="0" i="0" u="none" strike="noStrike" dirty="0">
                <a:solidFill>
                  <a:srgbClr val="000000"/>
                </a:solidFill>
                <a:effectLst/>
                <a:latin typeface="等线" panose="02010600030101010101" pitchFamily="2" charset="-122"/>
                <a:ea typeface="等线" panose="02010600030101010101" pitchFamily="2" charset="-122"/>
              </a:rPr>
              <a:t> - </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Manage Sales Order (F1873)</a:t>
            </a:r>
          </a:p>
          <a:p>
            <a:pPr lvl="1"/>
            <a:r>
              <a:rPr lang="en-US" altLang="zh-CN" sz="1800" b="0" i="0" u="none" strike="noStrike" dirty="0">
                <a:solidFill>
                  <a:srgbClr val="000000"/>
                </a:solidFill>
                <a:effectLst/>
                <a:latin typeface="等线" panose="02010600030101010101" pitchFamily="2" charset="-122"/>
                <a:ea typeface="等线" panose="02010600030101010101" pitchFamily="2" charset="-122"/>
              </a:rPr>
              <a:t> - Customers Overview (F4645)</a:t>
            </a:r>
            <a:r>
              <a:rPr lang="en-US" altLang="zh-CN" dirty="0"/>
              <a:t> </a:t>
            </a:r>
          </a:p>
          <a:p>
            <a:pPr lvl="1"/>
            <a:r>
              <a:rPr kumimoji="1" lang="en-US" altLang="zh-TW" dirty="0"/>
              <a:t>FI:  Accounts Receivable Overview(F2917)  -- </a:t>
            </a:r>
            <a:r>
              <a:rPr kumimoji="1" lang="zh-TW" altLang="en-US" dirty="0"/>
              <a:t>只需要开发</a:t>
            </a:r>
            <a:r>
              <a:rPr kumimoji="1" lang="en-US" altLang="zh-TW" dirty="0"/>
              <a:t>ABAP GUI</a:t>
            </a:r>
            <a:r>
              <a:rPr kumimoji="1" lang="zh-TW" altLang="en-US" dirty="0"/>
              <a:t>端程序</a:t>
            </a:r>
            <a:endParaRPr kumimoji="1" lang="en-US" altLang="zh-TW" dirty="0"/>
          </a:p>
          <a:p>
            <a:pPr lvl="1"/>
            <a:r>
              <a:rPr kumimoji="1" lang="en-US" altLang="zh-TW" dirty="0"/>
              <a:t>CO:  Manage Material Valuations(F2680)  </a:t>
            </a:r>
          </a:p>
          <a:p>
            <a:pPr lvl="1"/>
            <a:endParaRPr kumimoji="1" lang="en-US" altLang="zh-TW" dirty="0"/>
          </a:p>
          <a:p>
            <a:pPr lvl="0"/>
            <a:r>
              <a:rPr kumimoji="1" lang="en-US" altLang="zh-TW" b="1" dirty="0"/>
              <a:t>S</a:t>
            </a:r>
            <a:r>
              <a:rPr kumimoji="1" lang="en-US" altLang="zh-CN" b="1" dirty="0"/>
              <a:t>td :</a:t>
            </a:r>
          </a:p>
          <a:p>
            <a:pPr lvl="1"/>
            <a:endParaRPr kumimoji="1" lang="en-US" altLang="zh-TW" dirty="0"/>
          </a:p>
          <a:p>
            <a:pPr marL="0" algn="l" rtl="0" eaLnBrk="1" fontAlgn="ctr" latinLnBrk="0" hangingPunct="1"/>
            <a:r>
              <a:rPr lang="en-US" altLang="zh-CN" sz="1800" b="0" i="0" u="none" strike="noStrike" kern="1200" dirty="0">
                <a:solidFill>
                  <a:srgbClr val="000000"/>
                </a:solidFill>
                <a:effectLst/>
                <a:latin typeface="Arial" panose="020B0604020202020204" pitchFamily="34" charset="0"/>
              </a:rPr>
              <a:t>F2445 : General Ledger Overview</a:t>
            </a:r>
            <a:endParaRPr lang="zh-CN" altLang="zh-CN" sz="1800" b="0" i="0" u="none" strike="noStrike" dirty="0">
              <a:effectLst/>
              <a:latin typeface="Arial" panose="020B0604020202020204" pitchFamily="34" charset="0"/>
            </a:endParaRPr>
          </a:p>
          <a:p>
            <a:pPr marL="0" algn="l" rtl="0" eaLnBrk="1" fontAlgn="ctr" latinLnBrk="0" hangingPunct="1"/>
            <a:r>
              <a:rPr lang="en-US" altLang="zh-CN" sz="1800" b="0" i="0" u="none" strike="noStrike" kern="1200" dirty="0">
                <a:solidFill>
                  <a:srgbClr val="FF0000"/>
                </a:solidFill>
                <a:effectLst/>
                <a:latin typeface="Arial" panose="020B0604020202020204" pitchFamily="34" charset="0"/>
              </a:rPr>
              <a:t>F2917 : Account Payable Overview</a:t>
            </a:r>
            <a:endParaRPr lang="zh-CN" altLang="zh-CN" sz="1800" b="0" i="0" u="none" strike="noStrike" dirty="0">
              <a:solidFill>
                <a:srgbClr val="FF0000"/>
              </a:solidFill>
              <a:effectLst/>
              <a:latin typeface="Arial" panose="020B0604020202020204" pitchFamily="34" charset="0"/>
            </a:endParaRPr>
          </a:p>
          <a:p>
            <a:pPr marL="0" algn="l" rtl="0" eaLnBrk="1" fontAlgn="ctr" latinLnBrk="0" hangingPunct="1"/>
            <a:r>
              <a:rPr lang="en-US" altLang="zh-CN" sz="1800" b="0" i="0" u="none" strike="noStrike" kern="1200" dirty="0">
                <a:solidFill>
                  <a:srgbClr val="000000"/>
                </a:solidFill>
                <a:effectLst/>
                <a:latin typeface="Arial" panose="020B0604020202020204" pitchFamily="34" charset="0"/>
              </a:rPr>
              <a:t>F3242 : Account Receivable Overview</a:t>
            </a:r>
            <a:endParaRPr lang="zh-CN" altLang="zh-CN" sz="1800" b="0" i="0" u="none" strike="noStrike" dirty="0">
              <a:effectLst/>
              <a:latin typeface="Arial" panose="020B0604020202020204" pitchFamily="34" charset="0"/>
            </a:endParaRPr>
          </a:p>
          <a:p>
            <a:pPr marL="0" algn="l" rtl="0" eaLnBrk="1" fontAlgn="ctr" latinLnBrk="0" hangingPunct="1"/>
            <a:r>
              <a:rPr lang="en-US" altLang="zh-CN" sz="1800" b="0" i="0" u="none" strike="noStrike" kern="1200" dirty="0">
                <a:solidFill>
                  <a:srgbClr val="000000"/>
                </a:solidFill>
                <a:effectLst/>
                <a:latin typeface="Arial" panose="020B0604020202020204" pitchFamily="34" charset="0"/>
              </a:rPr>
              <a:t>F2680 : Manage Material Valuations</a:t>
            </a:r>
            <a:endParaRPr lang="zh-CN" altLang="zh-CN" sz="1800" b="0" i="0" u="none" strike="noStrike" dirty="0">
              <a:effectLst/>
              <a:latin typeface="Arial" panose="020B0604020202020204" pitchFamily="34" charset="0"/>
            </a:endParaRPr>
          </a:p>
          <a:p>
            <a:pPr marL="0" algn="l" rtl="0" eaLnBrk="1" fontAlgn="ctr" latinLnBrk="0" hangingPunct="1"/>
            <a:r>
              <a:rPr lang="en-US" altLang="zh-CN" sz="1800" b="0" i="0" u="none" strike="noStrike" kern="1200" dirty="0">
                <a:solidFill>
                  <a:srgbClr val="000000"/>
                </a:solidFill>
                <a:effectLst/>
                <a:latin typeface="Arial" panose="020B0604020202020204" pitchFamily="34" charset="0"/>
              </a:rPr>
              <a:t>F1780 : Production Cost Analysis</a:t>
            </a:r>
            <a:endParaRPr lang="zh-CN" altLang="zh-CN" sz="1800" b="0" i="0" u="none" strike="noStrike" dirty="0">
              <a:effectLst/>
              <a:latin typeface="Arial" panose="020B0604020202020204" pitchFamily="34" charset="0"/>
            </a:endParaRPr>
          </a:p>
          <a:p>
            <a:pPr marL="0" algn="l" rtl="0" eaLnBrk="1" fontAlgn="ctr" latinLnBrk="0" hangingPunct="1"/>
            <a:r>
              <a:rPr lang="en-US" altLang="zh-CN" sz="1800" b="0" i="0" u="none" strike="noStrike" kern="1200" dirty="0">
                <a:solidFill>
                  <a:srgbClr val="000000"/>
                </a:solidFill>
                <a:effectLst/>
                <a:latin typeface="Arial" panose="020B0604020202020204" pitchFamily="34" charset="0"/>
              </a:rPr>
              <a:t>F1865 : Manage Costing Runs - Estimated Costs</a:t>
            </a:r>
            <a:endParaRPr lang="zh-CN" altLang="zh-CN" sz="1800" b="0" i="0" u="none" strike="noStrike" dirty="0">
              <a:effectLst/>
              <a:latin typeface="Arial" panose="020B0604020202020204" pitchFamily="34" charset="0"/>
            </a:endParaRPr>
          </a:p>
          <a:p>
            <a:pPr lvl="1"/>
            <a:endParaRPr kumimoji="1" lang="en-US" altLang="zh-TW" dirty="0"/>
          </a:p>
        </p:txBody>
      </p:sp>
      <p:sp>
        <p:nvSpPr>
          <p:cNvPr id="4" name="投影片編號版面配置區 3">
            <a:extLst>
              <a:ext uri="{FF2B5EF4-FFF2-40B4-BE49-F238E27FC236}">
                <a16:creationId xmlns:a16="http://schemas.microsoft.com/office/drawing/2014/main" id="{5001FBCB-738D-5CDF-9FA7-449C942A1A30}"/>
              </a:ext>
            </a:extLst>
          </p:cNvPr>
          <p:cNvSpPr>
            <a:spLocks noGrp="1"/>
          </p:cNvSpPr>
          <p:nvPr>
            <p:ph type="sldNum" sz="quarter" idx="5"/>
          </p:nvPr>
        </p:nvSpPr>
        <p:spPr/>
        <p:txBody>
          <a:bodyPr/>
          <a:lstStyle/>
          <a:p>
            <a:fld id="{133F0C65-F7D9-4B00-8C19-A6D2F7794A07}" type="slidenum">
              <a:rPr lang="zh-TW" altLang="en-US" smtClean="0"/>
              <a:t>31</a:t>
            </a:fld>
            <a:endParaRPr lang="zh-TW" altLang="en-US"/>
          </a:p>
        </p:txBody>
      </p:sp>
    </p:spTree>
    <p:extLst>
      <p:ext uri="{BB962C8B-B14F-4D97-AF65-F5344CB8AC3E}">
        <p14:creationId xmlns:p14="http://schemas.microsoft.com/office/powerpoint/2010/main" val="3629501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26A18-87A4-9A38-BDA6-39940F90099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E8521A-9B30-12F3-35B6-495010EF07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0989B1C-61E0-B3C8-E6A4-0A0A9D81A7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191919"/>
              </a:solidFill>
              <a:latin typeface="PingFang SC"/>
              <a:ea typeface="等线"/>
            </a:endParaRPr>
          </a:p>
        </p:txBody>
      </p:sp>
      <p:sp>
        <p:nvSpPr>
          <p:cNvPr id="4" name="灯片编号占位符 3">
            <a:extLst>
              <a:ext uri="{FF2B5EF4-FFF2-40B4-BE49-F238E27FC236}">
                <a16:creationId xmlns:a16="http://schemas.microsoft.com/office/drawing/2014/main" id="{978EDDC5-D631-8133-D59E-48C8F9031CB7}"/>
              </a:ext>
            </a:extLst>
          </p:cNvPr>
          <p:cNvSpPr>
            <a:spLocks noGrp="1"/>
          </p:cNvSpPr>
          <p:nvPr>
            <p:ph type="sldNum" sz="quarter" idx="5"/>
          </p:nvPr>
        </p:nvSpPr>
        <p:spPr/>
        <p:txBody>
          <a:bodyPr/>
          <a:lstStyle/>
          <a:p>
            <a:fld id="{3DED69D4-DD47-449F-B599-13612730EB0E}" type="slidenum">
              <a:rPr lang="zh-TW" altLang="en-US" smtClean="0"/>
              <a:t>5</a:t>
            </a:fld>
            <a:endParaRPr lang="zh-TW" altLang="en-US"/>
          </a:p>
        </p:txBody>
      </p:sp>
    </p:spTree>
    <p:extLst>
      <p:ext uri="{BB962C8B-B14F-4D97-AF65-F5344CB8AC3E}">
        <p14:creationId xmlns:p14="http://schemas.microsoft.com/office/powerpoint/2010/main" val="580762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C0584-F768-7313-0553-00F292AC495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5372D8-C672-19D7-83AD-431F5B4F07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458BEA-F50F-BD4E-3882-7384C40D11C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i="0" dirty="0">
              <a:solidFill>
                <a:srgbClr val="060607"/>
              </a:solidFill>
              <a:effectLst/>
              <a:latin typeface="-apple-system"/>
              <a:ea typeface="等线"/>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zh-CN" altLang="en-US" b="0" i="0" dirty="0">
              <a:solidFill>
                <a:srgbClr val="060607"/>
              </a:solidFill>
              <a:effectLst/>
              <a:latin typeface="-apple-system"/>
              <a:ea typeface="等线"/>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60607"/>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a:extLst>
              <a:ext uri="{FF2B5EF4-FFF2-40B4-BE49-F238E27FC236}">
                <a16:creationId xmlns:a16="http://schemas.microsoft.com/office/drawing/2014/main" id="{59AA20D7-3010-5352-B6D8-3F55272F27AD}"/>
              </a:ext>
            </a:extLst>
          </p:cNvPr>
          <p:cNvSpPr>
            <a:spLocks noGrp="1"/>
          </p:cNvSpPr>
          <p:nvPr>
            <p:ph type="sldNum" sz="quarter" idx="5"/>
          </p:nvPr>
        </p:nvSpPr>
        <p:spPr/>
        <p:txBody>
          <a:bodyPr/>
          <a:lstStyle/>
          <a:p>
            <a:fld id="{3DED69D4-DD47-449F-B599-13612730EB0E}" type="slidenum">
              <a:rPr lang="zh-TW" altLang="en-US" smtClean="0"/>
              <a:t>6</a:t>
            </a:fld>
            <a:endParaRPr lang="zh-TW" altLang="en-US"/>
          </a:p>
        </p:txBody>
      </p:sp>
    </p:spTree>
    <p:extLst>
      <p:ext uri="{BB962C8B-B14F-4D97-AF65-F5344CB8AC3E}">
        <p14:creationId xmlns:p14="http://schemas.microsoft.com/office/powerpoint/2010/main" val="2766086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6653B-0592-D6AB-C7E1-12CE3A89652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F8463A-3349-F3AC-37A4-A0727474C5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DC96417-3A94-B51E-E7DD-069020C0F0D4}"/>
              </a:ext>
            </a:extLst>
          </p:cNvPr>
          <p:cNvSpPr>
            <a:spLocks noGrp="1"/>
          </p:cNvSpPr>
          <p:nvPr>
            <p:ph type="body" idx="1"/>
          </p:nvPr>
        </p:nvSpPr>
        <p:spPr/>
        <p:txBody>
          <a:bodyPr/>
          <a:lstStyle/>
          <a:p>
            <a:r>
              <a:rPr lang="en-US" altLang="zh-CN" b="0" i="0" dirty="0">
                <a:solidFill>
                  <a:srgbClr val="060607"/>
                </a:solidFill>
                <a:effectLst/>
                <a:latin typeface="-apple-system"/>
              </a:rPr>
              <a:t>SAP Fiori</a:t>
            </a:r>
            <a:r>
              <a:rPr lang="zh-CN" altLang="en-US" b="0" i="0" dirty="0">
                <a:solidFill>
                  <a:srgbClr val="060607"/>
                </a:solidFill>
                <a:effectLst/>
                <a:latin typeface="-apple-system"/>
              </a:rPr>
              <a:t>通过基于角色的、移动优先的设计原则，提供集成化、且现代易用的用户体验，从而提高用户效率和满意度。</a:t>
            </a:r>
            <a:endParaRPr lang="en-US" altLang="zh-CN" b="0" i="0" dirty="0">
              <a:solidFill>
                <a:srgbClr val="060607"/>
              </a:solidFill>
              <a:effectLst/>
              <a:latin typeface="-apple-system"/>
            </a:endParaRPr>
          </a:p>
          <a:p>
            <a:endParaRPr lang="zh-CN" altLang="en-US" b="0" i="0" dirty="0">
              <a:solidFill>
                <a:srgbClr val="060607"/>
              </a:solidFill>
              <a:effectLst/>
              <a:latin typeface="-apple-system"/>
            </a:endParaRPr>
          </a:p>
        </p:txBody>
      </p:sp>
      <p:sp>
        <p:nvSpPr>
          <p:cNvPr id="4" name="灯片编号占位符 3">
            <a:extLst>
              <a:ext uri="{FF2B5EF4-FFF2-40B4-BE49-F238E27FC236}">
                <a16:creationId xmlns:a16="http://schemas.microsoft.com/office/drawing/2014/main" id="{5BE97943-532A-7242-8A8F-02E9869B28B7}"/>
              </a:ext>
            </a:extLst>
          </p:cNvPr>
          <p:cNvSpPr>
            <a:spLocks noGrp="1"/>
          </p:cNvSpPr>
          <p:nvPr>
            <p:ph type="sldNum" sz="quarter" idx="5"/>
          </p:nvPr>
        </p:nvSpPr>
        <p:spPr/>
        <p:txBody>
          <a:bodyPr/>
          <a:lstStyle/>
          <a:p>
            <a:fld id="{3DED69D4-DD47-449F-B599-13612730EB0E}" type="slidenum">
              <a:rPr lang="zh-TW" altLang="en-US" smtClean="0"/>
              <a:t>7</a:t>
            </a:fld>
            <a:endParaRPr lang="zh-TW" altLang="en-US"/>
          </a:p>
        </p:txBody>
      </p:sp>
    </p:spTree>
    <p:extLst>
      <p:ext uri="{BB962C8B-B14F-4D97-AF65-F5344CB8AC3E}">
        <p14:creationId xmlns:p14="http://schemas.microsoft.com/office/powerpoint/2010/main" val="2250327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1ABBF-5CC4-4D36-DC30-414334F858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9F84FC8-8E0A-4623-D0F5-E254E7EFA0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C652EC8-2242-9CF5-0CD3-184A0982062E}"/>
              </a:ext>
            </a:extLst>
          </p:cNvPr>
          <p:cNvSpPr>
            <a:spLocks noGrp="1"/>
          </p:cNvSpPr>
          <p:nvPr>
            <p:ph type="body" idx="1"/>
          </p:nvPr>
        </p:nvSpPr>
        <p:spPr/>
        <p:txBody>
          <a:bodyPr/>
          <a:lstStyle/>
          <a:p>
            <a:pPr algn="l" fontAlgn="base">
              <a:lnSpc>
                <a:spcPts val="1800"/>
              </a:lnSpc>
              <a:buFont typeface="+mj-lt"/>
              <a:buNone/>
            </a:pPr>
            <a:r>
              <a:rPr lang="en-US" altLang="zh-CN" b="1" i="0" dirty="0">
                <a:solidFill>
                  <a:srgbClr val="060607"/>
                </a:solidFill>
                <a:effectLst/>
                <a:latin typeface="inherit"/>
              </a:rPr>
              <a:t>SAP Fiori</a:t>
            </a:r>
            <a:r>
              <a:rPr lang="zh-CN" altLang="en-US" b="1" i="0" dirty="0">
                <a:solidFill>
                  <a:srgbClr val="060607"/>
                </a:solidFill>
                <a:effectLst/>
                <a:latin typeface="inherit"/>
              </a:rPr>
              <a:t>的目标</a:t>
            </a:r>
            <a:r>
              <a:rPr lang="zh-CN" altLang="en-US" b="0" i="0" dirty="0">
                <a:solidFill>
                  <a:srgbClr val="060607"/>
                </a:solidFill>
                <a:effectLst/>
                <a:latin typeface="inherit"/>
              </a:rPr>
              <a:t>： 利用最佳技术帮助人们轻松高效地完成业务。</a:t>
            </a:r>
            <a:endParaRPr lang="en-US" altLang="zh-CN" b="0" i="0" dirty="0">
              <a:solidFill>
                <a:srgbClr val="060607"/>
              </a:solidFill>
              <a:effectLst/>
              <a:latin typeface="inherit"/>
            </a:endParaRPr>
          </a:p>
          <a:p>
            <a:pPr marL="0" marR="0" lvl="0" indent="0" algn="l" defTabSz="914400" rtl="0" eaLnBrk="1" fontAlgn="base" latinLnBrk="0" hangingPunct="1">
              <a:lnSpc>
                <a:spcPts val="1800"/>
              </a:lnSpc>
              <a:spcBef>
                <a:spcPts val="0"/>
              </a:spcBef>
              <a:spcAft>
                <a:spcPts val="0"/>
              </a:spcAft>
              <a:buClrTx/>
              <a:buSzTx/>
              <a:buFont typeface="+mj-lt"/>
              <a:buNone/>
              <a:tabLst/>
              <a:defRPr/>
            </a:pPr>
            <a:r>
              <a:rPr lang="en-US" altLang="zh-CN" b="0" i="0" dirty="0">
                <a:solidFill>
                  <a:srgbClr val="060607"/>
                </a:solidFill>
                <a:effectLst/>
                <a:latin typeface="-apple-system"/>
              </a:rPr>
              <a:t>SAP Fiori</a:t>
            </a:r>
            <a:r>
              <a:rPr lang="zh-CN" altLang="en-US" b="0" i="0" dirty="0">
                <a:solidFill>
                  <a:srgbClr val="060607"/>
                </a:solidFill>
                <a:effectLst/>
                <a:latin typeface="-apple-system"/>
              </a:rPr>
              <a:t>通过</a:t>
            </a:r>
            <a:r>
              <a:rPr lang="zh-CN" altLang="en-US" b="0" i="0" dirty="0">
                <a:solidFill>
                  <a:srgbClr val="060607"/>
                </a:solidFill>
                <a:effectLst/>
                <a:latin typeface="inherit"/>
              </a:rPr>
              <a:t>综合考虑人员、业务和技术，以</a:t>
            </a:r>
            <a:r>
              <a:rPr lang="zh-CN" altLang="en-US" b="0" i="0" dirty="0">
                <a:solidFill>
                  <a:srgbClr val="060607"/>
                </a:solidFill>
                <a:effectLst/>
                <a:latin typeface="-apple-system"/>
              </a:rPr>
              <a:t>提供易于使用、高效且集成的业务解决方案。</a:t>
            </a:r>
          </a:p>
          <a:p>
            <a:pPr algn="l" fontAlgn="base">
              <a:lnSpc>
                <a:spcPts val="1800"/>
              </a:lnSpc>
              <a:buFont typeface="+mj-lt"/>
              <a:buNone/>
            </a:pPr>
            <a:endParaRPr lang="zh-CN" altLang="en-US" b="0" i="0" dirty="0">
              <a:solidFill>
                <a:srgbClr val="060607"/>
              </a:solidFill>
              <a:effectLst/>
              <a:latin typeface="inherit"/>
            </a:endParaRPr>
          </a:p>
          <a:p>
            <a:pPr lvl="0" algn="l"/>
            <a:endParaRPr lang="zh-CN" altLang="en-US" dirty="0">
              <a:cs typeface="+mn-lt"/>
            </a:endParaRPr>
          </a:p>
        </p:txBody>
      </p:sp>
      <p:sp>
        <p:nvSpPr>
          <p:cNvPr id="4" name="灯片编号占位符 3">
            <a:extLst>
              <a:ext uri="{FF2B5EF4-FFF2-40B4-BE49-F238E27FC236}">
                <a16:creationId xmlns:a16="http://schemas.microsoft.com/office/drawing/2014/main" id="{9CFA80FB-F887-0BAB-3B33-BC92AFFAE451}"/>
              </a:ext>
            </a:extLst>
          </p:cNvPr>
          <p:cNvSpPr>
            <a:spLocks noGrp="1"/>
          </p:cNvSpPr>
          <p:nvPr>
            <p:ph type="sldNum" sz="quarter" idx="5"/>
          </p:nvPr>
        </p:nvSpPr>
        <p:spPr/>
        <p:txBody>
          <a:bodyPr/>
          <a:lstStyle/>
          <a:p>
            <a:fld id="{3DED69D4-DD47-449F-B599-13612730EB0E}" type="slidenum">
              <a:rPr lang="zh-TW" altLang="en-US" smtClean="0"/>
              <a:t>8</a:t>
            </a:fld>
            <a:endParaRPr lang="zh-TW" altLang="en-US"/>
          </a:p>
        </p:txBody>
      </p:sp>
    </p:spTree>
    <p:extLst>
      <p:ext uri="{BB962C8B-B14F-4D97-AF65-F5344CB8AC3E}">
        <p14:creationId xmlns:p14="http://schemas.microsoft.com/office/powerpoint/2010/main" val="1125370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12292-A120-1BEA-4EA2-25636BA1931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E05FB6-EF42-3923-7DDC-18C311FE036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9E2399-45B6-EA3D-EDDB-092AFAF49DD0}"/>
              </a:ext>
            </a:extLst>
          </p:cNvPr>
          <p:cNvSpPr>
            <a:spLocks noGrp="1"/>
          </p:cNvSpPr>
          <p:nvPr>
            <p:ph type="body" idx="1"/>
          </p:nvPr>
        </p:nvSpPr>
        <p:spPr/>
        <p:txBody>
          <a:bodyPr/>
          <a:lstStyle/>
          <a:p>
            <a:r>
              <a:rPr lang="en-US" altLang="zh-CN" b="1" i="0" dirty="0">
                <a:solidFill>
                  <a:srgbClr val="060607"/>
                </a:solidFill>
                <a:effectLst/>
                <a:latin typeface="-apple-system"/>
              </a:rPr>
              <a:t>SAP Fiori</a:t>
            </a:r>
            <a:r>
              <a:rPr lang="zh-CN" altLang="en-US" b="1" i="0" dirty="0">
                <a:solidFill>
                  <a:srgbClr val="060607"/>
                </a:solidFill>
                <a:effectLst/>
                <a:latin typeface="-apple-system"/>
              </a:rPr>
              <a:t>的设计系统</a:t>
            </a:r>
            <a:r>
              <a:rPr lang="zh-CN" altLang="en-US" b="0" i="0" dirty="0">
                <a:solidFill>
                  <a:srgbClr val="060607"/>
                </a:solidFill>
                <a:effectLst/>
                <a:latin typeface="-apple-system"/>
              </a:rPr>
              <a:t>：</a:t>
            </a:r>
            <a:endParaRPr lang="en-US" altLang="zh-CN" b="0" i="0" dirty="0">
              <a:solidFill>
                <a:srgbClr val="060607"/>
              </a:solidFill>
              <a:effectLst/>
              <a:latin typeface="-apple-system"/>
            </a:endParaRPr>
          </a:p>
          <a:p>
            <a:r>
              <a:rPr lang="en-US" altLang="zh-CN" b="0" i="0" dirty="0">
                <a:solidFill>
                  <a:srgbClr val="060607"/>
                </a:solidFill>
                <a:effectLst/>
                <a:latin typeface="-apple-system"/>
                <a:ea typeface="等线"/>
              </a:rPr>
              <a:t> - SAP Fiori </a:t>
            </a:r>
            <a:r>
              <a:rPr lang="zh-CN" altLang="en-US" b="0" i="0">
                <a:solidFill>
                  <a:srgbClr val="060607"/>
                </a:solidFill>
                <a:effectLst/>
                <a:latin typeface="-apple-system"/>
                <a:ea typeface="等线"/>
              </a:rPr>
              <a:t>通过一系列设计原则、实践和技术，为用户提供一个统一、直观且愉悦的用户体验。</a:t>
            </a:r>
            <a:endParaRPr lang="en-US" altLang="zh-CN" b="0" i="0">
              <a:solidFill>
                <a:srgbClr val="060607"/>
              </a:solidFill>
              <a:effectLst/>
              <a:latin typeface="-apple-system"/>
              <a:ea typeface="等线"/>
            </a:endParaRPr>
          </a:p>
        </p:txBody>
      </p:sp>
      <p:sp>
        <p:nvSpPr>
          <p:cNvPr id="4" name="灯片编号占位符 3">
            <a:extLst>
              <a:ext uri="{FF2B5EF4-FFF2-40B4-BE49-F238E27FC236}">
                <a16:creationId xmlns:a16="http://schemas.microsoft.com/office/drawing/2014/main" id="{97B4D17A-C6E9-C96D-EBC5-077D130E39D1}"/>
              </a:ext>
            </a:extLst>
          </p:cNvPr>
          <p:cNvSpPr>
            <a:spLocks noGrp="1"/>
          </p:cNvSpPr>
          <p:nvPr>
            <p:ph type="sldNum" sz="quarter" idx="5"/>
          </p:nvPr>
        </p:nvSpPr>
        <p:spPr/>
        <p:txBody>
          <a:bodyPr/>
          <a:lstStyle/>
          <a:p>
            <a:fld id="{3DED69D4-DD47-449F-B599-13612730EB0E}" type="slidenum">
              <a:rPr lang="zh-TW" altLang="en-US" smtClean="0"/>
              <a:t>9</a:t>
            </a:fld>
            <a:endParaRPr lang="zh-TW" altLang="en-US"/>
          </a:p>
        </p:txBody>
      </p:sp>
    </p:spTree>
    <p:extLst>
      <p:ext uri="{BB962C8B-B14F-4D97-AF65-F5344CB8AC3E}">
        <p14:creationId xmlns:p14="http://schemas.microsoft.com/office/powerpoint/2010/main" val="1537833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E9E24-07D0-431B-7832-7F45FC00EA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CCE579-0D3B-82AE-58ED-1F1D99A0CBA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B44131-6D26-EE36-C249-F453D8A3C77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8DEE902-C90A-7DDE-0D19-DEBEE639BD30}"/>
              </a:ext>
            </a:extLst>
          </p:cNvPr>
          <p:cNvSpPr>
            <a:spLocks noGrp="1"/>
          </p:cNvSpPr>
          <p:nvPr>
            <p:ph type="sldNum" sz="quarter" idx="5"/>
          </p:nvPr>
        </p:nvSpPr>
        <p:spPr/>
        <p:txBody>
          <a:bodyPr/>
          <a:lstStyle/>
          <a:p>
            <a:fld id="{3DED69D4-DD47-449F-B599-13612730EB0E}" type="slidenum">
              <a:rPr lang="zh-TW" altLang="en-US" smtClean="0"/>
              <a:t>10</a:t>
            </a:fld>
            <a:endParaRPr lang="zh-TW" altLang="en-US"/>
          </a:p>
        </p:txBody>
      </p:sp>
    </p:spTree>
    <p:extLst>
      <p:ext uri="{BB962C8B-B14F-4D97-AF65-F5344CB8AC3E}">
        <p14:creationId xmlns:p14="http://schemas.microsoft.com/office/powerpoint/2010/main" val="3634979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 title slide 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70490" y="425669"/>
            <a:ext cx="7200000" cy="1960264"/>
          </a:xfrm>
        </p:spPr>
        <p:txBody>
          <a:bodyPr lIns="0" tIns="0" rIns="0" bIns="0" anchor="b">
            <a:normAutofit/>
          </a:bodyPr>
          <a:lstStyle>
            <a:lvl1pPr algn="l" rtl="0">
              <a:lnSpc>
                <a:spcPct val="100000"/>
              </a:lnSpc>
              <a:defRPr sz="2800">
                <a:solidFill>
                  <a:schemeClr val="bg1"/>
                </a:solidFill>
                <a:latin typeface="+mj-lt"/>
              </a:defRPr>
            </a:lvl1pPr>
          </a:lstStyle>
          <a:p>
            <a:r>
              <a:rPr lang="zh-TW" altLang="en-US"/>
              <a:t>按一下以編輯母片標題樣式</a:t>
            </a:r>
            <a:br>
              <a:rPr lang="en-US" altLang="zh-TW"/>
            </a:br>
            <a:r>
              <a:rPr lang="zh-TW" altLang="en-US"/>
              <a:t>按一下以編輯母片標題樣式</a:t>
            </a:r>
            <a:endParaRPr lang="en-US"/>
          </a:p>
        </p:txBody>
      </p:sp>
      <p:sp>
        <p:nvSpPr>
          <p:cNvPr id="3" name="Text Placeholder 3">
            <a:extLst>
              <a:ext uri="{FF2B5EF4-FFF2-40B4-BE49-F238E27FC236}">
                <a16:creationId xmlns:a16="http://schemas.microsoft.com/office/drawing/2014/main" id="{49F332F9-A603-A418-4F1D-BE8820B85070}"/>
              </a:ext>
            </a:extLst>
          </p:cNvPr>
          <p:cNvSpPr>
            <a:spLocks noGrp="1"/>
          </p:cNvSpPr>
          <p:nvPr>
            <p:ph type="body" sz="half" idx="2" hasCustomPrompt="1"/>
          </p:nvPr>
        </p:nvSpPr>
        <p:spPr>
          <a:xfrm>
            <a:off x="522033" y="2688144"/>
            <a:ext cx="4276133" cy="1032709"/>
          </a:xfrm>
          <a:prstGeom prst="rect">
            <a:avLst/>
          </a:prstGeom>
        </p:spPr>
        <p:txBody>
          <a:bodyPr>
            <a:normAutofit/>
          </a:bodyPr>
          <a:lstStyle>
            <a:lvl1pPr marL="0" indent="0">
              <a:lnSpc>
                <a:spcPts val="1400"/>
              </a:lnSpc>
              <a:spcBef>
                <a:spcPts val="0"/>
              </a:spcBef>
              <a:buNone/>
              <a:defRPr sz="10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TW"/>
              <a:t>Presenter’s Name </a:t>
            </a:r>
          </a:p>
          <a:p>
            <a:pPr lvl="0"/>
            <a:r>
              <a:rPr lang="en-US" altLang="zh-TW"/>
              <a:t>Presenter’s Dept.</a:t>
            </a:r>
          </a:p>
          <a:p>
            <a:pPr lvl="0"/>
            <a:r>
              <a:rPr lang="en-US" altLang="zh-TW" err="1"/>
              <a:t>yyyy</a:t>
            </a:r>
            <a:r>
              <a:rPr lang="en-US" altLang="zh-TW"/>
              <a:t>/mm/dd</a:t>
            </a:r>
          </a:p>
          <a:p>
            <a:pPr lvl="0"/>
            <a:endParaRPr lang="en-US" altLang="zh-TW"/>
          </a:p>
        </p:txBody>
      </p:sp>
      <p:pic>
        <p:nvPicPr>
          <p:cNvPr id="5" name="圖片 4" descr="一張含有 字型, 圖形, 文字, 平面設計 的圖片&#10;&#10;自動產生的描述">
            <a:extLst>
              <a:ext uri="{FF2B5EF4-FFF2-40B4-BE49-F238E27FC236}">
                <a16:creationId xmlns:a16="http://schemas.microsoft.com/office/drawing/2014/main" id="{BE5A06D7-9E47-DB88-5FA9-23A9929D28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4980" y="4480145"/>
            <a:ext cx="1778329" cy="769469"/>
          </a:xfrm>
          <a:prstGeom prst="rect">
            <a:avLst/>
          </a:prstGeom>
        </p:spPr>
      </p:pic>
      <p:sp>
        <p:nvSpPr>
          <p:cNvPr id="4" name="矩形 3">
            <a:extLst>
              <a:ext uri="{FF2B5EF4-FFF2-40B4-BE49-F238E27FC236}">
                <a16:creationId xmlns:a16="http://schemas.microsoft.com/office/drawing/2014/main" id="{4E380CBB-C9E3-E3C2-EFDE-60E68C44D538}"/>
              </a:ext>
            </a:extLst>
          </p:cNvPr>
          <p:cNvSpPr/>
          <p:nvPr userDrawn="1"/>
        </p:nvSpPr>
        <p:spPr>
          <a:xfrm>
            <a:off x="404218" y="2724969"/>
            <a:ext cx="36000" cy="482575"/>
          </a:xfrm>
          <a:prstGeom prst="rect">
            <a:avLst/>
          </a:prstGeom>
          <a:solidFill>
            <a:srgbClr val="A3CC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9319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ue_White_Section_header">
    <p:bg>
      <p:bgPr>
        <a:solidFill>
          <a:srgbClr val="006C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6928" y="6584"/>
            <a:ext cx="7200000" cy="1960263"/>
          </a:xfrm>
        </p:spPr>
        <p:txBody>
          <a:bodyPr vert="horz" lIns="0" tIns="0" rIns="0" bIns="0" rtlCol="0" anchor="b">
            <a:normAutofit/>
          </a:bodyPr>
          <a:lstStyle>
            <a:lvl1pPr>
              <a:defRPr lang="en-US" sz="2800" dirty="0">
                <a:solidFill>
                  <a:schemeClr val="bg1"/>
                </a:solidFill>
              </a:defRPr>
            </a:lvl1pPr>
          </a:lstStyle>
          <a:p>
            <a:pPr marL="0" lvl="0"/>
            <a:r>
              <a:rPr lang="zh-TW" altLang="en-US"/>
              <a:t>按一下以編輯母片標題樣式</a:t>
            </a:r>
            <a:endParaRPr lang="en-US"/>
          </a:p>
        </p:txBody>
      </p:sp>
      <p:pic>
        <p:nvPicPr>
          <p:cNvPr id="4" name="圖片 3" descr="一張含有 字型, 圖形, 文字, 平面設計 的圖片&#10;&#10;自動產生的描述">
            <a:extLst>
              <a:ext uri="{FF2B5EF4-FFF2-40B4-BE49-F238E27FC236}">
                <a16:creationId xmlns:a16="http://schemas.microsoft.com/office/drawing/2014/main" id="{E13D9758-F35A-B624-C859-4FE06BC913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32784" y="4576146"/>
            <a:ext cx="1311215" cy="567353"/>
          </a:xfrm>
          <a:prstGeom prst="rect">
            <a:avLst/>
          </a:prstGeom>
        </p:spPr>
      </p:pic>
    </p:spTree>
    <p:extLst>
      <p:ext uri="{BB962C8B-B14F-4D97-AF65-F5344CB8AC3E}">
        <p14:creationId xmlns:p14="http://schemas.microsoft.com/office/powerpoint/2010/main" val="49745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stron_Tital">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285" y="827773"/>
            <a:ext cx="8639999" cy="4023432"/>
          </a:xfrm>
          <a:prstGeom prst="rect">
            <a:avLst/>
          </a:prstGeom>
        </p:spPr>
        <p:txBody>
          <a:bodyPr/>
          <a:lstStyle>
            <a:lvl1pPr marL="171450" indent="-171450">
              <a:buFont typeface="Arial" panose="020B0604020202020204" pitchFamily="34" charset="0"/>
              <a:buChar char="•"/>
              <a:defRPr/>
            </a:lvl1pPr>
            <a:lvl5pPr marL="1371600" indent="0">
              <a:buNone/>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zh-TW"/>
          </a:p>
          <a:p>
            <a:pPr lvl="4"/>
            <a:endParaRPr lang="en-US"/>
          </a:p>
        </p:txBody>
      </p:sp>
      <p:sp>
        <p:nvSpPr>
          <p:cNvPr id="2" name="Title 1"/>
          <p:cNvSpPr>
            <a:spLocks noGrp="1"/>
          </p:cNvSpPr>
          <p:nvPr>
            <p:ph type="title"/>
          </p:nvPr>
        </p:nvSpPr>
        <p:spPr>
          <a:xfrm>
            <a:off x="251285" y="191586"/>
            <a:ext cx="8640000" cy="486993"/>
          </a:xfrm>
        </p:spPr>
        <p:txBody>
          <a:bodyPr>
            <a:normAutofit/>
          </a:bodyPr>
          <a:lstStyle>
            <a:lvl1pPr>
              <a:defRPr sz="3000" b="1"/>
            </a:lvl1pPr>
          </a:lstStyle>
          <a:p>
            <a:r>
              <a:rPr lang="zh-TW" altLang="en-US"/>
              <a:t>按一下以編輯母片標題樣式</a:t>
            </a:r>
            <a:endParaRPr lang="en-US"/>
          </a:p>
        </p:txBody>
      </p:sp>
      <p:sp>
        <p:nvSpPr>
          <p:cNvPr id="6" name="Slide Number Placeholder 5"/>
          <p:cNvSpPr>
            <a:spLocks noGrp="1"/>
          </p:cNvSpPr>
          <p:nvPr>
            <p:ph type="sldNum" sz="quarter" idx="12"/>
          </p:nvPr>
        </p:nvSpPr>
        <p:spPr>
          <a:xfrm>
            <a:off x="-232826" y="4878474"/>
            <a:ext cx="514108" cy="273844"/>
          </a:xfrm>
        </p:spPr>
        <p:txBody>
          <a:bodyPr/>
          <a:lstStyle/>
          <a:p>
            <a:fld id="{EACF097E-CCF1-4241-87BD-030B3D15E719}" type="slidenum">
              <a:rPr lang="zh-TW" altLang="en-US" smtClean="0"/>
              <a:t>‹#›</a:t>
            </a:fld>
            <a:endParaRPr lang="zh-TW" altLang="en-US"/>
          </a:p>
        </p:txBody>
      </p:sp>
      <p:sp>
        <p:nvSpPr>
          <p:cNvPr id="4" name="矩形 3">
            <a:extLst>
              <a:ext uri="{FF2B5EF4-FFF2-40B4-BE49-F238E27FC236}">
                <a16:creationId xmlns:a16="http://schemas.microsoft.com/office/drawing/2014/main" id="{B0F9348E-7206-859C-74F0-F78517907597}"/>
              </a:ext>
            </a:extLst>
          </p:cNvPr>
          <p:cNvSpPr/>
          <p:nvPr userDrawn="1"/>
        </p:nvSpPr>
        <p:spPr>
          <a:xfrm>
            <a:off x="0" y="0"/>
            <a:ext cx="57600" cy="576000"/>
          </a:xfrm>
          <a:prstGeom prst="rect">
            <a:avLst/>
          </a:prstGeom>
          <a:solidFill>
            <a:srgbClr val="9FCA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0716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285" y="191586"/>
            <a:ext cx="8640000" cy="486993"/>
          </a:xfrm>
        </p:spPr>
        <p:txBody>
          <a:bodyPr>
            <a:normAutofit/>
          </a:bodyPr>
          <a:lstStyle>
            <a:lvl1pPr>
              <a:defRPr sz="3000" b="1"/>
            </a:lvl1pPr>
          </a:lstStyle>
          <a:p>
            <a:r>
              <a:rPr lang="zh-TW" altLang="en-US"/>
              <a:t>按一下以編輯母片標題樣式</a:t>
            </a:r>
            <a:endParaRPr lang="en-US"/>
          </a:p>
        </p:txBody>
      </p:sp>
      <p:sp>
        <p:nvSpPr>
          <p:cNvPr id="6" name="Slide Number Placeholder 5"/>
          <p:cNvSpPr>
            <a:spLocks noGrp="1"/>
          </p:cNvSpPr>
          <p:nvPr>
            <p:ph type="sldNum" sz="quarter" idx="12"/>
          </p:nvPr>
        </p:nvSpPr>
        <p:spPr>
          <a:xfrm>
            <a:off x="-232826" y="4878474"/>
            <a:ext cx="514108" cy="273844"/>
          </a:xfrm>
        </p:spPr>
        <p:txBody>
          <a:bodyPr/>
          <a:lstStyle/>
          <a:p>
            <a:fld id="{EACF097E-CCF1-4241-87BD-030B3D15E719}" type="slidenum">
              <a:rPr lang="zh-TW" altLang="en-US" smtClean="0"/>
              <a:t>‹#›</a:t>
            </a:fld>
            <a:endParaRPr lang="zh-TW" altLang="en-US"/>
          </a:p>
        </p:txBody>
      </p:sp>
      <p:sp>
        <p:nvSpPr>
          <p:cNvPr id="4" name="矩形 3">
            <a:extLst>
              <a:ext uri="{FF2B5EF4-FFF2-40B4-BE49-F238E27FC236}">
                <a16:creationId xmlns:a16="http://schemas.microsoft.com/office/drawing/2014/main" id="{B0F9348E-7206-859C-74F0-F78517907597}"/>
              </a:ext>
            </a:extLst>
          </p:cNvPr>
          <p:cNvSpPr/>
          <p:nvPr userDrawn="1"/>
        </p:nvSpPr>
        <p:spPr>
          <a:xfrm>
            <a:off x="0" y="0"/>
            <a:ext cx="57600" cy="576000"/>
          </a:xfrm>
          <a:prstGeom prst="rect">
            <a:avLst/>
          </a:prstGeom>
          <a:solidFill>
            <a:srgbClr val="9FCA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9963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ACF097E-CCF1-4241-87BD-030B3D15E719}" type="slidenum">
              <a:rPr lang="zh-TW" altLang="en-US" smtClean="0"/>
              <a:t>‹#›</a:t>
            </a:fld>
            <a:endParaRPr lang="zh-TW" altLang="en-US"/>
          </a:p>
        </p:txBody>
      </p:sp>
      <p:sp>
        <p:nvSpPr>
          <p:cNvPr id="5" name="矩形 4">
            <a:extLst>
              <a:ext uri="{FF2B5EF4-FFF2-40B4-BE49-F238E27FC236}">
                <a16:creationId xmlns:a16="http://schemas.microsoft.com/office/drawing/2014/main" id="{39359E75-9596-4784-B8E5-06F828D80529}"/>
              </a:ext>
            </a:extLst>
          </p:cNvPr>
          <p:cNvSpPr/>
          <p:nvPr userDrawn="1"/>
        </p:nvSpPr>
        <p:spPr>
          <a:xfrm>
            <a:off x="0" y="0"/>
            <a:ext cx="173255" cy="5101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3466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lose_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6928" y="4761"/>
            <a:ext cx="7200000" cy="1960263"/>
          </a:xfrm>
        </p:spPr>
        <p:txBody>
          <a:bodyPr vert="horz" lIns="0" tIns="0" rIns="0" bIns="0" rtlCol="0" anchor="b">
            <a:normAutofit/>
          </a:bodyPr>
          <a:lstStyle>
            <a:lvl1pPr>
              <a:defRPr lang="en-US" sz="2800" dirty="0">
                <a:solidFill>
                  <a:schemeClr val="bg1"/>
                </a:solidFill>
              </a:defRPr>
            </a:lvl1pPr>
          </a:lstStyle>
          <a:p>
            <a:pPr marL="0" lvl="0"/>
            <a:r>
              <a:rPr lang="zh-TW" altLang="en-US"/>
              <a:t>按一下以編輯母片標題樣式</a:t>
            </a:r>
            <a:endParaRPr lang="en-US"/>
          </a:p>
        </p:txBody>
      </p:sp>
      <p:pic>
        <p:nvPicPr>
          <p:cNvPr id="3" name="圖片 2" descr="一張含有 字型, 圖形, 文字, 平面設計 的圖片&#10;&#10;自動產生的描述">
            <a:extLst>
              <a:ext uri="{FF2B5EF4-FFF2-40B4-BE49-F238E27FC236}">
                <a16:creationId xmlns:a16="http://schemas.microsoft.com/office/drawing/2014/main" id="{A29B1802-2694-3DED-D132-3B6EF74343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11346" y="4475747"/>
            <a:ext cx="1743460" cy="754382"/>
          </a:xfrm>
          <a:prstGeom prst="rect">
            <a:avLst/>
          </a:prstGeom>
        </p:spPr>
      </p:pic>
    </p:spTree>
    <p:extLst>
      <p:ext uri="{BB962C8B-B14F-4D97-AF65-F5344CB8AC3E}">
        <p14:creationId xmlns:p14="http://schemas.microsoft.com/office/powerpoint/2010/main" val="178890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lose_pag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6928" y="4761"/>
            <a:ext cx="7200000" cy="1960263"/>
          </a:xfrm>
        </p:spPr>
        <p:txBody>
          <a:bodyPr vert="horz" lIns="0" tIns="0" rIns="0" bIns="0" rtlCol="0" anchor="b">
            <a:normAutofit/>
          </a:bodyPr>
          <a:lstStyle>
            <a:lvl1pPr>
              <a:defRPr lang="en-US" sz="2800" dirty="0">
                <a:solidFill>
                  <a:schemeClr val="bg1"/>
                </a:solidFill>
              </a:defRPr>
            </a:lvl1pPr>
          </a:lstStyle>
          <a:p>
            <a:pPr marL="0" lvl="0"/>
            <a:r>
              <a:rPr lang="zh-TW" altLang="en-US"/>
              <a:t>按一下以編輯母片標題樣式</a:t>
            </a:r>
            <a:endParaRPr lang="en-US"/>
          </a:p>
        </p:txBody>
      </p:sp>
      <p:pic>
        <p:nvPicPr>
          <p:cNvPr id="3" name="圖片 2" descr="一張含有 字型, 圖形, 文字, 平面設計 的圖片&#10;&#10;自動產生的描述">
            <a:extLst>
              <a:ext uri="{FF2B5EF4-FFF2-40B4-BE49-F238E27FC236}">
                <a16:creationId xmlns:a16="http://schemas.microsoft.com/office/drawing/2014/main" id="{A29B1802-2694-3DED-D132-3B6EF74343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11346" y="4475747"/>
            <a:ext cx="1743460" cy="754382"/>
          </a:xfrm>
          <a:prstGeom prst="rect">
            <a:avLst/>
          </a:prstGeom>
        </p:spPr>
      </p:pic>
    </p:spTree>
    <p:extLst>
      <p:ext uri="{BB962C8B-B14F-4D97-AF65-F5344CB8AC3E}">
        <p14:creationId xmlns:p14="http://schemas.microsoft.com/office/powerpoint/2010/main" val="26988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927228A8-04AD-9D1E-3CC6-18257DDBC3ED}"/>
              </a:ext>
            </a:extLst>
          </p:cNvPr>
          <p:cNvSpPr/>
          <p:nvPr userDrawn="1"/>
        </p:nvSpPr>
        <p:spPr>
          <a:xfrm>
            <a:off x="0" y="0"/>
            <a:ext cx="57600" cy="432000"/>
          </a:xfrm>
          <a:prstGeom prst="rect">
            <a:avLst/>
          </a:prstGeom>
          <a:solidFill>
            <a:srgbClr val="9FCA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4536B603-0E7E-A823-3FA4-C1932C849D97}"/>
              </a:ext>
            </a:extLst>
          </p:cNvPr>
          <p:cNvPicPr>
            <a:picLocks noChangeAspect="1"/>
          </p:cNvPicPr>
          <p:nvPr userDrawn="1"/>
        </p:nvPicPr>
        <p:blipFill>
          <a:blip r:embed="rId9"/>
          <a:srcRect/>
          <a:stretch/>
        </p:blipFill>
        <p:spPr>
          <a:xfrm>
            <a:off x="0" y="4905756"/>
            <a:ext cx="9144000" cy="237744"/>
          </a:xfrm>
          <a:prstGeom prst="rect">
            <a:avLst/>
          </a:prstGeom>
        </p:spPr>
      </p:pic>
      <p:sp>
        <p:nvSpPr>
          <p:cNvPr id="2" name="Title Placeholder 1"/>
          <p:cNvSpPr>
            <a:spLocks noGrp="1"/>
          </p:cNvSpPr>
          <p:nvPr>
            <p:ph type="title"/>
          </p:nvPr>
        </p:nvSpPr>
        <p:spPr>
          <a:xfrm>
            <a:off x="251285" y="85708"/>
            <a:ext cx="8640000" cy="486993"/>
          </a:xfrm>
          <a:prstGeom prst="rect">
            <a:avLst/>
          </a:prstGeom>
        </p:spPr>
        <p:txBody>
          <a:bodyPr vert="horz" lIns="0" tIns="0" rIns="0" bIns="0" rtlCol="0" anchor="ctr">
            <a:normAutofit/>
          </a:bodyPr>
          <a:lstStyle/>
          <a:p>
            <a:r>
              <a:rPr lang="zh-TW" altLang="en-US"/>
              <a:t>按一下以編輯母片標題樣式</a:t>
            </a:r>
            <a:endParaRPr lang="en-US"/>
          </a:p>
        </p:txBody>
      </p:sp>
      <p:sp>
        <p:nvSpPr>
          <p:cNvPr id="6" name="Slide Number Placeholder 5"/>
          <p:cNvSpPr>
            <a:spLocks noGrp="1"/>
          </p:cNvSpPr>
          <p:nvPr>
            <p:ph type="sldNum" sz="quarter" idx="4"/>
          </p:nvPr>
        </p:nvSpPr>
        <p:spPr>
          <a:xfrm>
            <a:off x="-232826" y="4878474"/>
            <a:ext cx="514108" cy="273844"/>
          </a:xfrm>
          <a:prstGeom prst="rect">
            <a:avLst/>
          </a:prstGeom>
        </p:spPr>
        <p:txBody>
          <a:bodyPr vert="horz" lIns="91440" tIns="45720" rIns="91440" bIns="45720" rtlCol="0" anchor="ctr"/>
          <a:lstStyle>
            <a:lvl1pPr algn="r">
              <a:defRPr sz="800" b="0">
                <a:solidFill>
                  <a:schemeClr val="tx1">
                    <a:lumMod val="85000"/>
                    <a:lumOff val="15000"/>
                  </a:schemeClr>
                </a:solidFill>
              </a:defRPr>
            </a:lvl1pPr>
          </a:lstStyle>
          <a:p>
            <a:fld id="{EACF097E-CCF1-4241-87BD-030B3D15E719}" type="slidenum">
              <a:rPr lang="zh-TW" altLang="en-US" smtClean="0"/>
              <a:pPr/>
              <a:t>‹#›</a:t>
            </a:fld>
            <a:endParaRPr lang="zh-TW" altLang="en-US"/>
          </a:p>
        </p:txBody>
      </p:sp>
      <p:sp>
        <p:nvSpPr>
          <p:cNvPr id="7" name="文字版面配置區 6">
            <a:extLst>
              <a:ext uri="{FF2B5EF4-FFF2-40B4-BE49-F238E27FC236}">
                <a16:creationId xmlns:a16="http://schemas.microsoft.com/office/drawing/2014/main" id="{B1436069-A2B2-D84E-7D35-D879AA8BDF23}"/>
              </a:ext>
            </a:extLst>
          </p:cNvPr>
          <p:cNvSpPr>
            <a:spLocks noGrp="1"/>
          </p:cNvSpPr>
          <p:nvPr>
            <p:ph type="body" idx="1"/>
          </p:nvPr>
        </p:nvSpPr>
        <p:spPr>
          <a:xfrm>
            <a:off x="251285" y="718956"/>
            <a:ext cx="8639999" cy="4132250"/>
          </a:xfrm>
          <a:prstGeom prst="rect">
            <a:avLst/>
          </a:prstGeom>
        </p:spPr>
        <p:txBody>
          <a:bodyPr vert="horz" lIns="0" tIns="0" rIns="0" bIns="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922750543"/>
      </p:ext>
    </p:extLst>
  </p:cSld>
  <p:clrMap bg1="lt1" tx1="dk1" bg2="lt2" tx2="dk2" accent1="accent1" accent2="accent2" accent3="accent3" accent4="accent4" accent5="accent5" accent6="accent6" hlink="hlink" folHlink="folHlink"/>
  <p:sldLayoutIdLst>
    <p:sldLayoutId id="2147483673" r:id="rId1"/>
    <p:sldLayoutId id="2147483663" r:id="rId2"/>
    <p:sldLayoutId id="2147483681" r:id="rId3"/>
    <p:sldLayoutId id="2147483684" r:id="rId4"/>
    <p:sldLayoutId id="2147483667" r:id="rId5"/>
    <p:sldLayoutId id="2147483682" r:id="rId6"/>
    <p:sldLayoutId id="2147483683"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6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help.sap.com/docs/ABAP_PLATFORM_NEW/a7b390faab1140c087b8926571e942b7/936ab6034c5f4a56aa090e245136f002.html" TargetMode="External"/><Relationship Id="rId5" Type="http://schemas.openxmlformats.org/officeDocument/2006/relationships/hyperlink" Target="https://help.sap.com/docs/SAP_S4HANA_ON-PREMISE/22bbe89ef68b4d0e98d05f0d56a7f6c8/999528cc1c8844a899ec94b48b2940d4.html?version=2020.000" TargetMode="External"/><Relationship Id="rId4" Type="http://schemas.openxmlformats.org/officeDocument/2006/relationships/hyperlink" Target="https://fioriappslibrary.hana.ondemand.com/sap/fix/externalViewer/"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me.sap.com/notes/2902673/E" TargetMode="External"/><Relationship Id="rId5" Type="http://schemas.openxmlformats.org/officeDocument/2006/relationships/hyperlink" Target="https://help.sap.com/docs/SAP_S4HANA_ON-PREMISE/22bbe89ef68b4d0e98d05f0d56a7f6c8/999528cc1c8844a899ec94b48b2940d4.html?version=2020.002" TargetMode="External"/><Relationship Id="rId4" Type="http://schemas.openxmlformats.org/officeDocument/2006/relationships/hyperlink" Target="https://community.sap.com/t5/technology-blogs-by-sap/sap-fiori-for-sap-s-4hana-activate-sap-fiori-in-1-day-or-less-the-video/ba-p/13518109"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community.sap.com/t5/technology-blogs-by-sap/sap-fiori-for-sap-s-4hana-creating-your-custom-business-roles-the-end-to/ba-p/13509850" TargetMode="External"/><Relationship Id="rId7"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hyperlink" Target="https://me.sap.com/knowledge/search/%7B%22q%22%3A%22SAP%20Fiori%20Content%20Activation%20task%20list%22%2C%22tab%22%3A%22All%22%7D" TargetMode="External"/><Relationship Id="rId5" Type="http://schemas.openxmlformats.org/officeDocument/2006/relationships/hyperlink" Target="https://help.sap.com/docs/ABAP_PLATFORM_NEW/a7b390faab1140c087b8926571e942b7/5ae3a8accc8e4844b856278b26aa4604.html?locale=en-US" TargetMode="External"/><Relationship Id="rId4" Type="http://schemas.openxmlformats.org/officeDocument/2006/relationships/hyperlink" Target="https://help.sap.com/docs/ABAP_PLATFORM_NEW/a7b390faab1140c087b8926571e942b7/845a5491e0804e548cdc1ea41bdc0f11.html?locale=en-U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https://community.sap.com/t5/technology-blogs-by-sap/sap-fiori-for-sap-s-4hana-creating-your-custom-business-roles-the-end-to/ba-p/13509850"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B_i874NxBU0"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community.sap.com/t5/technology-blogs-by-sap/recommendation-for-structuring-roles-spaces-and-pages-in-the-sap-fiori/ba-p/13487089" TargetMode="Externa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s://community.sap.com/t5/enterprise-resource-planning-blogs-by-sap/sap-s-4hana-extensibility-all-you-need-to-know/ba-p/13417740"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jpeg"/><Relationship Id="rId3" Type="http://schemas.openxmlformats.org/officeDocument/2006/relationships/slideLayout" Target="../slideLayouts/slideLayout4.xml"/><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tags" Target="../tags/tag2.xml"/><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tags" Target="../tags/tag1.xml"/><Relationship Id="rId6" Type="http://schemas.openxmlformats.org/officeDocument/2006/relationships/image" Target="../media/image40.jpeg"/><Relationship Id="rId11" Type="http://schemas.openxmlformats.org/officeDocument/2006/relationships/image" Target="../media/image45.jpeg"/><Relationship Id="rId24" Type="http://schemas.openxmlformats.org/officeDocument/2006/relationships/image" Target="../media/image58.png"/><Relationship Id="rId5" Type="http://schemas.openxmlformats.org/officeDocument/2006/relationships/image" Target="../media/image39.png"/><Relationship Id="rId15" Type="http://schemas.openxmlformats.org/officeDocument/2006/relationships/image" Target="../media/image49.jpeg"/><Relationship Id="rId23" Type="http://schemas.openxmlformats.org/officeDocument/2006/relationships/image" Target="../media/image57.png"/><Relationship Id="rId10" Type="http://schemas.openxmlformats.org/officeDocument/2006/relationships/image" Target="../media/image44.jpeg"/><Relationship Id="rId19" Type="http://schemas.openxmlformats.org/officeDocument/2006/relationships/image" Target="../media/image53.png"/><Relationship Id="rId4" Type="http://schemas.openxmlformats.org/officeDocument/2006/relationships/notesSlide" Target="../notesSlides/notesSlide30.xml"/><Relationship Id="rId9" Type="http://schemas.openxmlformats.org/officeDocument/2006/relationships/image" Target="../media/image43.jpeg"/><Relationship Id="rId14" Type="http://schemas.openxmlformats.org/officeDocument/2006/relationships/image" Target="../media/image48.jpeg"/><Relationship Id="rId22"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pages.community.sap.com/topics/fiori"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42416400-2D2B-4745-DD04-2DFDAC8685E8}"/>
              </a:ext>
            </a:extLst>
          </p:cNvPr>
          <p:cNvSpPr>
            <a:spLocks noGrp="1"/>
          </p:cNvSpPr>
          <p:nvPr>
            <p:ph type="ctrTitle"/>
          </p:nvPr>
        </p:nvSpPr>
        <p:spPr>
          <a:xfrm>
            <a:off x="370490" y="611486"/>
            <a:ext cx="8075678" cy="1960264"/>
          </a:xfrm>
        </p:spPr>
        <p:txBody>
          <a:bodyPr>
            <a:normAutofit/>
          </a:bodyPr>
          <a:lstStyle/>
          <a:p>
            <a:br>
              <a:rPr lang="en-US" altLang="zh-TW" b="1" dirty="0"/>
            </a:br>
            <a:r>
              <a:rPr lang="en-US" altLang="zh-TW" sz="3733" b="1" dirty="0"/>
              <a:t>SAP F</a:t>
            </a:r>
            <a:r>
              <a:rPr lang="en-US" altLang="zh-CN" sz="3733" b="1" dirty="0"/>
              <a:t>iori</a:t>
            </a:r>
            <a:r>
              <a:rPr lang="zh-CN" altLang="en-US" sz="3733" b="1" dirty="0"/>
              <a:t> </a:t>
            </a:r>
            <a:r>
              <a:rPr lang="en-US" altLang="zh-CN" sz="3733" b="1" dirty="0"/>
              <a:t>Sharing</a:t>
            </a:r>
            <a:br>
              <a:rPr lang="en-US" altLang="zh-TW" dirty="0"/>
            </a:br>
            <a:endParaRPr lang="zh-TW" altLang="en-US" sz="1400" b="1" dirty="0"/>
          </a:p>
        </p:txBody>
      </p:sp>
      <p:sp>
        <p:nvSpPr>
          <p:cNvPr id="6" name="文字版面配置區 5">
            <a:extLst>
              <a:ext uri="{FF2B5EF4-FFF2-40B4-BE49-F238E27FC236}">
                <a16:creationId xmlns:a16="http://schemas.microsoft.com/office/drawing/2014/main" id="{DB0BD2AF-17F7-F972-4342-2B9313048B1D}"/>
              </a:ext>
            </a:extLst>
          </p:cNvPr>
          <p:cNvSpPr>
            <a:spLocks noGrp="1"/>
          </p:cNvSpPr>
          <p:nvPr>
            <p:ph type="body" sz="half" idx="2"/>
          </p:nvPr>
        </p:nvSpPr>
        <p:spPr/>
        <p:txBody>
          <a:bodyPr>
            <a:normAutofit/>
          </a:bodyPr>
          <a:lstStyle/>
          <a:p>
            <a:r>
              <a:rPr lang="en-US" altLang="zh-TW" sz="1100" dirty="0"/>
              <a:t>S/4 Lab  - Fiori Group</a:t>
            </a:r>
          </a:p>
          <a:p>
            <a:r>
              <a:rPr lang="en-US" altLang="zh-TW" sz="1100" dirty="0"/>
              <a:t>2025/03/03</a:t>
            </a:r>
          </a:p>
        </p:txBody>
      </p:sp>
    </p:spTree>
    <p:extLst>
      <p:ext uri="{BB962C8B-B14F-4D97-AF65-F5344CB8AC3E}">
        <p14:creationId xmlns:p14="http://schemas.microsoft.com/office/powerpoint/2010/main" val="25544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8AEFFA4-EDA2-D0F4-31B6-10FD6D985BB8}"/>
            </a:ext>
          </a:extLst>
        </p:cNvPr>
        <p:cNvGrpSpPr/>
        <p:nvPr/>
      </p:nvGrpSpPr>
      <p:grpSpPr>
        <a:xfrm>
          <a:off x="0" y="0"/>
          <a:ext cx="0" cy="0"/>
          <a:chOff x="0" y="0"/>
          <a:chExt cx="0" cy="0"/>
        </a:xfrm>
      </p:grpSpPr>
      <p:sp>
        <p:nvSpPr>
          <p:cNvPr id="19" name="投影片編號版面配置區 18">
            <a:extLst>
              <a:ext uri="{FF2B5EF4-FFF2-40B4-BE49-F238E27FC236}">
                <a16:creationId xmlns:a16="http://schemas.microsoft.com/office/drawing/2014/main" id="{025ADB99-890E-F918-489C-7DB256E06A84}"/>
              </a:ext>
            </a:extLst>
          </p:cNvPr>
          <p:cNvSpPr>
            <a:spLocks noGrp="1"/>
          </p:cNvSpPr>
          <p:nvPr>
            <p:ph type="sldNum" sz="quarter" idx="12"/>
          </p:nvPr>
        </p:nvSpPr>
        <p:spPr/>
        <p:txBody>
          <a:bodyPr/>
          <a:lstStyle/>
          <a:p>
            <a:fld id="{EACF097E-CCF1-4241-87BD-030B3D15E719}" type="slidenum">
              <a:rPr lang="zh-TW" altLang="en-US" smtClean="0"/>
              <a:t>10</a:t>
            </a:fld>
            <a:endParaRPr lang="zh-TW" altLang="en-US"/>
          </a:p>
        </p:txBody>
      </p:sp>
      <p:sp>
        <p:nvSpPr>
          <p:cNvPr id="6" name="標題 1">
            <a:extLst>
              <a:ext uri="{FF2B5EF4-FFF2-40B4-BE49-F238E27FC236}">
                <a16:creationId xmlns:a16="http://schemas.microsoft.com/office/drawing/2014/main" id="{A8BED281-B90A-A2E8-E602-46D9A8140315}"/>
              </a:ext>
            </a:extLst>
          </p:cNvPr>
          <p:cNvSpPr>
            <a:spLocks noGrp="1"/>
          </p:cNvSpPr>
          <p:nvPr>
            <p:ph type="title"/>
          </p:nvPr>
        </p:nvSpPr>
        <p:spPr>
          <a:xfrm>
            <a:off x="170115" y="261755"/>
            <a:ext cx="8229600" cy="383182"/>
          </a:xfrm>
        </p:spPr>
        <p:txBody>
          <a:bodyPr vert="horz" lIns="0" tIns="0" rIns="0" bIns="0" rtlCol="0" anchor="ctr">
            <a:normAutofit/>
          </a:bodyPr>
          <a:lstStyle/>
          <a:p>
            <a:r>
              <a:rPr kumimoji="1" lang="it-IT" altLang="zh-CN" sz="2100" dirty="0"/>
              <a:t>SAP Fiori – in a nutshell</a:t>
            </a:r>
            <a:endParaRPr kumimoji="1" lang="zh-TW" altLang="en-US" sz="2100" dirty="0"/>
          </a:p>
        </p:txBody>
      </p:sp>
      <p:pic>
        <p:nvPicPr>
          <p:cNvPr id="3" name="图片 2" descr="图形用户界面, 应用程序, Word&#10;&#10;AI 生成的内容可能不正确。">
            <a:extLst>
              <a:ext uri="{FF2B5EF4-FFF2-40B4-BE49-F238E27FC236}">
                <a16:creationId xmlns:a16="http://schemas.microsoft.com/office/drawing/2014/main" id="{288F792E-6612-C55C-E15C-53A5CFC583A6}"/>
              </a:ext>
            </a:extLst>
          </p:cNvPr>
          <p:cNvPicPr>
            <a:picLocks noChangeAspect="1"/>
          </p:cNvPicPr>
          <p:nvPr/>
        </p:nvPicPr>
        <p:blipFill>
          <a:blip r:embed="rId3"/>
          <a:stretch>
            <a:fillRect/>
          </a:stretch>
        </p:blipFill>
        <p:spPr>
          <a:xfrm>
            <a:off x="490288" y="832254"/>
            <a:ext cx="7817689" cy="3478992"/>
          </a:xfrm>
          <a:prstGeom prst="rect">
            <a:avLst/>
          </a:prstGeom>
        </p:spPr>
      </p:pic>
    </p:spTree>
    <p:extLst>
      <p:ext uri="{BB962C8B-B14F-4D97-AF65-F5344CB8AC3E}">
        <p14:creationId xmlns:p14="http://schemas.microsoft.com/office/powerpoint/2010/main" val="254952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ED592-83D7-02D3-BB08-A9A1A7316818}"/>
            </a:ext>
          </a:extLst>
        </p:cNvPr>
        <p:cNvGrpSpPr/>
        <p:nvPr/>
      </p:nvGrpSpPr>
      <p:grpSpPr>
        <a:xfrm>
          <a:off x="0" y="0"/>
          <a:ext cx="0" cy="0"/>
          <a:chOff x="0" y="0"/>
          <a:chExt cx="0" cy="0"/>
        </a:xfrm>
      </p:grpSpPr>
      <p:sp>
        <p:nvSpPr>
          <p:cNvPr id="19" name="投影片編號版面配置區 18">
            <a:extLst>
              <a:ext uri="{FF2B5EF4-FFF2-40B4-BE49-F238E27FC236}">
                <a16:creationId xmlns:a16="http://schemas.microsoft.com/office/drawing/2014/main" id="{4B5A6070-D56A-EFCA-875B-21CDDD33B23E}"/>
              </a:ext>
            </a:extLst>
          </p:cNvPr>
          <p:cNvSpPr>
            <a:spLocks noGrp="1"/>
          </p:cNvSpPr>
          <p:nvPr>
            <p:ph type="sldNum" sz="quarter" idx="12"/>
          </p:nvPr>
        </p:nvSpPr>
        <p:spPr/>
        <p:txBody>
          <a:bodyPr/>
          <a:lstStyle/>
          <a:p>
            <a:fld id="{EACF097E-CCF1-4241-87BD-030B3D15E719}" type="slidenum">
              <a:rPr lang="zh-TW" altLang="en-US" smtClean="0"/>
              <a:t>11</a:t>
            </a:fld>
            <a:endParaRPr lang="zh-TW" altLang="en-US"/>
          </a:p>
        </p:txBody>
      </p:sp>
      <p:sp>
        <p:nvSpPr>
          <p:cNvPr id="2" name="標題 2">
            <a:extLst>
              <a:ext uri="{FF2B5EF4-FFF2-40B4-BE49-F238E27FC236}">
                <a16:creationId xmlns:a16="http://schemas.microsoft.com/office/drawing/2014/main" id="{29D24933-F199-2D24-7927-B39B7441BCEF}"/>
              </a:ext>
            </a:extLst>
          </p:cNvPr>
          <p:cNvSpPr>
            <a:spLocks noGrp="1"/>
          </p:cNvSpPr>
          <p:nvPr>
            <p:ph type="title"/>
          </p:nvPr>
        </p:nvSpPr>
        <p:spPr>
          <a:xfrm>
            <a:off x="251285" y="191586"/>
            <a:ext cx="8640000" cy="486993"/>
          </a:xfrm>
        </p:spPr>
        <p:txBody>
          <a:bodyPr>
            <a:normAutofit/>
          </a:bodyPr>
          <a:lstStyle/>
          <a:p>
            <a:r>
              <a:rPr lang="en-US" altLang="zh-CN" sz="2100" dirty="0"/>
              <a:t>The evolution of SAP Fiori</a:t>
            </a:r>
            <a:endParaRPr lang="zh-TW" altLang="en-US" sz="2100" dirty="0"/>
          </a:p>
        </p:txBody>
      </p:sp>
      <p:pic>
        <p:nvPicPr>
          <p:cNvPr id="4" name="图片 3" descr="图形用户界面, 应用程序&#10;&#10;描述已自动生成">
            <a:extLst>
              <a:ext uri="{FF2B5EF4-FFF2-40B4-BE49-F238E27FC236}">
                <a16:creationId xmlns:a16="http://schemas.microsoft.com/office/drawing/2014/main" id="{2C7693F9-CCB3-1AD7-D156-23E1626463AC}"/>
              </a:ext>
            </a:extLst>
          </p:cNvPr>
          <p:cNvPicPr>
            <a:picLocks noChangeAspect="1"/>
          </p:cNvPicPr>
          <p:nvPr/>
        </p:nvPicPr>
        <p:blipFill>
          <a:blip r:embed="rId3"/>
          <a:stretch>
            <a:fillRect/>
          </a:stretch>
        </p:blipFill>
        <p:spPr>
          <a:xfrm>
            <a:off x="504000" y="772907"/>
            <a:ext cx="8035908" cy="3712829"/>
          </a:xfrm>
          <a:prstGeom prst="rect">
            <a:avLst/>
          </a:prstGeom>
        </p:spPr>
      </p:pic>
    </p:spTree>
    <p:extLst>
      <p:ext uri="{BB962C8B-B14F-4D97-AF65-F5344CB8AC3E}">
        <p14:creationId xmlns:p14="http://schemas.microsoft.com/office/powerpoint/2010/main" val="397169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D36F2-487A-E56A-1E08-31111A98BF2D}"/>
            </a:ext>
          </a:extLst>
        </p:cNvPr>
        <p:cNvGrpSpPr/>
        <p:nvPr/>
      </p:nvGrpSpPr>
      <p:grpSpPr>
        <a:xfrm>
          <a:off x="0" y="0"/>
          <a:ext cx="0" cy="0"/>
          <a:chOff x="0" y="0"/>
          <a:chExt cx="0" cy="0"/>
        </a:xfrm>
      </p:grpSpPr>
      <p:sp>
        <p:nvSpPr>
          <p:cNvPr id="19" name="投影片編號版面配置區 18">
            <a:extLst>
              <a:ext uri="{FF2B5EF4-FFF2-40B4-BE49-F238E27FC236}">
                <a16:creationId xmlns:a16="http://schemas.microsoft.com/office/drawing/2014/main" id="{B0D08F6A-44F9-6706-0C3D-0254AF2E1F8B}"/>
              </a:ext>
            </a:extLst>
          </p:cNvPr>
          <p:cNvSpPr>
            <a:spLocks noGrp="1"/>
          </p:cNvSpPr>
          <p:nvPr>
            <p:ph type="sldNum" sz="quarter" idx="12"/>
          </p:nvPr>
        </p:nvSpPr>
        <p:spPr/>
        <p:txBody>
          <a:bodyPr/>
          <a:lstStyle/>
          <a:p>
            <a:fld id="{EACF097E-CCF1-4241-87BD-030B3D15E719}" type="slidenum">
              <a:rPr lang="zh-TW" altLang="en-US" smtClean="0"/>
              <a:t>12</a:t>
            </a:fld>
            <a:endParaRPr lang="zh-TW" altLang="en-US"/>
          </a:p>
        </p:txBody>
      </p:sp>
      <p:sp>
        <p:nvSpPr>
          <p:cNvPr id="2" name="標題 2">
            <a:extLst>
              <a:ext uri="{FF2B5EF4-FFF2-40B4-BE49-F238E27FC236}">
                <a16:creationId xmlns:a16="http://schemas.microsoft.com/office/drawing/2014/main" id="{9B3C6D6C-68FC-4231-D44C-5826BC77A6E8}"/>
              </a:ext>
            </a:extLst>
          </p:cNvPr>
          <p:cNvSpPr>
            <a:spLocks noGrp="1"/>
          </p:cNvSpPr>
          <p:nvPr>
            <p:ph type="title"/>
          </p:nvPr>
        </p:nvSpPr>
        <p:spPr>
          <a:xfrm>
            <a:off x="228160" y="537673"/>
            <a:ext cx="8640000" cy="486993"/>
          </a:xfrm>
        </p:spPr>
        <p:txBody>
          <a:bodyPr>
            <a:normAutofit/>
          </a:bodyPr>
          <a:lstStyle/>
          <a:p>
            <a:r>
              <a:rPr kumimoji="1" lang="en-US" altLang="zh-CN" sz="1800" dirty="0">
                <a:solidFill>
                  <a:schemeClr val="bg1">
                    <a:lumMod val="50000"/>
                  </a:schemeClr>
                </a:solidFill>
              </a:rPr>
              <a:t> - Fiori : Role-Based User Experience</a:t>
            </a:r>
            <a:endParaRPr kumimoji="1" lang="zh-TW" altLang="en-US" sz="1800" dirty="0">
              <a:solidFill>
                <a:schemeClr val="bg1">
                  <a:lumMod val="50000"/>
                </a:schemeClr>
              </a:solidFill>
            </a:endParaRPr>
          </a:p>
        </p:txBody>
      </p:sp>
      <p:pic>
        <p:nvPicPr>
          <p:cNvPr id="4" name="图片 3">
            <a:extLst>
              <a:ext uri="{FF2B5EF4-FFF2-40B4-BE49-F238E27FC236}">
                <a16:creationId xmlns:a16="http://schemas.microsoft.com/office/drawing/2014/main" id="{07D652EC-EC4B-789D-B305-61C3CBFBD95D}"/>
              </a:ext>
            </a:extLst>
          </p:cNvPr>
          <p:cNvPicPr>
            <a:picLocks noChangeAspect="1"/>
          </p:cNvPicPr>
          <p:nvPr/>
        </p:nvPicPr>
        <p:blipFill>
          <a:blip r:embed="rId3"/>
          <a:stretch>
            <a:fillRect/>
          </a:stretch>
        </p:blipFill>
        <p:spPr>
          <a:xfrm>
            <a:off x="281282" y="1343250"/>
            <a:ext cx="5813453" cy="2753984"/>
          </a:xfrm>
          <a:prstGeom prst="rect">
            <a:avLst/>
          </a:prstGeom>
        </p:spPr>
      </p:pic>
      <p:sp>
        <p:nvSpPr>
          <p:cNvPr id="6" name="文本框 5">
            <a:extLst>
              <a:ext uri="{FF2B5EF4-FFF2-40B4-BE49-F238E27FC236}">
                <a16:creationId xmlns:a16="http://schemas.microsoft.com/office/drawing/2014/main" id="{DF2D2583-5FC0-1908-B144-AFF15CC31AF8}"/>
              </a:ext>
            </a:extLst>
          </p:cNvPr>
          <p:cNvSpPr txBox="1"/>
          <p:nvPr/>
        </p:nvSpPr>
        <p:spPr>
          <a:xfrm>
            <a:off x="6273454" y="1705954"/>
            <a:ext cx="2718145" cy="2608856"/>
          </a:xfrm>
          <a:prstGeom prst="rect">
            <a:avLst/>
          </a:prstGeom>
          <a:noFill/>
        </p:spPr>
        <p:txBody>
          <a:bodyPr wrap="square">
            <a:spAutoFit/>
          </a:bodyPr>
          <a:lstStyle/>
          <a:p>
            <a:pPr algn="l" fontAlgn="base">
              <a:lnSpc>
                <a:spcPts val="1800"/>
              </a:lnSpc>
            </a:pPr>
            <a:r>
              <a:rPr lang="en-US" altLang="zh-CN" sz="1200" b="1" i="0" dirty="0">
                <a:solidFill>
                  <a:srgbClr val="060607"/>
                </a:solidFill>
                <a:effectLst/>
                <a:latin typeface="Arial (正文)"/>
              </a:rPr>
              <a:t>Role-Based Access Principle:</a:t>
            </a:r>
            <a:endParaRPr lang="en-US" altLang="zh-CN" sz="1200" b="0" i="0" dirty="0">
              <a:solidFill>
                <a:srgbClr val="060607"/>
              </a:solidFill>
              <a:effectLst/>
              <a:latin typeface="Arial (正文)"/>
            </a:endParaRPr>
          </a:p>
          <a:p>
            <a:pPr marL="171450" indent="-171450" algn="l" fontAlgn="base">
              <a:lnSpc>
                <a:spcPts val="1800"/>
              </a:lnSpc>
              <a:buFont typeface="Arial" panose="020B0604020202020204" pitchFamily="34" charset="0"/>
              <a:buChar char="•"/>
            </a:pPr>
            <a:r>
              <a:rPr lang="en-US" altLang="zh-CN" sz="1200" b="1" i="0" dirty="0">
                <a:solidFill>
                  <a:srgbClr val="060607"/>
                </a:solidFill>
                <a:effectLst/>
                <a:latin typeface="Arial (正文)"/>
              </a:rPr>
              <a:t>Purpose:</a:t>
            </a:r>
            <a:r>
              <a:rPr lang="en-US" altLang="zh-CN" sz="1200" b="0" i="0" dirty="0">
                <a:solidFill>
                  <a:srgbClr val="060607"/>
                </a:solidFill>
                <a:effectLst/>
                <a:latin typeface="Arial (正文)"/>
              </a:rPr>
              <a:t> Enhances user interaction relevance and efficiency.</a:t>
            </a:r>
          </a:p>
          <a:p>
            <a:pPr marL="171450" indent="-171450" algn="l" fontAlgn="base">
              <a:lnSpc>
                <a:spcPts val="1800"/>
              </a:lnSpc>
              <a:buFont typeface="Arial" panose="020B0604020202020204" pitchFamily="34" charset="0"/>
              <a:buChar char="•"/>
            </a:pPr>
            <a:r>
              <a:rPr lang="en-US" altLang="zh-CN" sz="1200" b="1" i="0" dirty="0">
                <a:solidFill>
                  <a:srgbClr val="060607"/>
                </a:solidFill>
                <a:effectLst/>
                <a:latin typeface="Arial (正文)"/>
              </a:rPr>
              <a:t>Method:</a:t>
            </a:r>
            <a:r>
              <a:rPr lang="en-US" altLang="zh-CN" sz="1200" b="0" i="0" dirty="0">
                <a:solidFill>
                  <a:srgbClr val="060607"/>
                </a:solidFill>
                <a:effectLst/>
                <a:latin typeface="Arial (正文)"/>
              </a:rPr>
              <a:t> Tailors experiences to specific roles within an organization.</a:t>
            </a:r>
          </a:p>
          <a:p>
            <a:pPr marL="171450" indent="-171450" algn="l" fontAlgn="base">
              <a:lnSpc>
                <a:spcPts val="1800"/>
              </a:lnSpc>
              <a:buFont typeface="Arial" panose="020B0604020202020204" pitchFamily="34" charset="0"/>
              <a:buChar char="•"/>
            </a:pPr>
            <a:r>
              <a:rPr lang="en-US" altLang="zh-CN" sz="1200" b="1" i="0" dirty="0">
                <a:solidFill>
                  <a:srgbClr val="060607"/>
                </a:solidFill>
                <a:effectLst/>
                <a:latin typeface="Arial (正文)"/>
              </a:rPr>
              <a:t>Outcome:</a:t>
            </a:r>
            <a:r>
              <a:rPr lang="en-US" altLang="zh-CN" sz="1200" b="0" i="0" dirty="0">
                <a:solidFill>
                  <a:srgbClr val="060607"/>
                </a:solidFill>
                <a:effectLst/>
                <a:latin typeface="Arial (正文)"/>
              </a:rPr>
              <a:t> Provides a personalized, task-oriented experience aligned with each user's responsibilities and permissions.</a:t>
            </a:r>
          </a:p>
        </p:txBody>
      </p:sp>
      <p:pic>
        <p:nvPicPr>
          <p:cNvPr id="5" name="图片 4" descr="图形用户界面, 应用程序, Word&#10;&#10;AI 生成的内容可能不正确。">
            <a:extLst>
              <a:ext uri="{FF2B5EF4-FFF2-40B4-BE49-F238E27FC236}">
                <a16:creationId xmlns:a16="http://schemas.microsoft.com/office/drawing/2014/main" id="{363D7936-7D0E-94B1-B028-683869D6F75B}"/>
              </a:ext>
            </a:extLst>
          </p:cNvPr>
          <p:cNvPicPr>
            <a:picLocks noChangeAspect="1"/>
          </p:cNvPicPr>
          <p:nvPr/>
        </p:nvPicPr>
        <p:blipFill>
          <a:blip r:embed="rId4"/>
          <a:stretch>
            <a:fillRect/>
          </a:stretch>
        </p:blipFill>
        <p:spPr>
          <a:xfrm>
            <a:off x="228160" y="1242242"/>
            <a:ext cx="5919695" cy="3072568"/>
          </a:xfrm>
          <a:prstGeom prst="rect">
            <a:avLst/>
          </a:prstGeom>
        </p:spPr>
      </p:pic>
      <p:sp>
        <p:nvSpPr>
          <p:cNvPr id="3" name="標題 2">
            <a:extLst>
              <a:ext uri="{FF2B5EF4-FFF2-40B4-BE49-F238E27FC236}">
                <a16:creationId xmlns:a16="http://schemas.microsoft.com/office/drawing/2014/main" id="{BAFAEB03-2023-10E4-B5B0-2D0E6FCF175C}"/>
              </a:ext>
            </a:extLst>
          </p:cNvPr>
          <p:cNvSpPr txBox="1">
            <a:spLocks/>
          </p:cNvSpPr>
          <p:nvPr/>
        </p:nvSpPr>
        <p:spPr>
          <a:xfrm>
            <a:off x="251285" y="191586"/>
            <a:ext cx="8640000" cy="486993"/>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000" b="1" kern="1200">
                <a:solidFill>
                  <a:schemeClr val="tx1"/>
                </a:solidFill>
                <a:latin typeface="+mj-lt"/>
                <a:ea typeface="+mj-ea"/>
                <a:cs typeface="+mj-cs"/>
              </a:defRPr>
            </a:lvl1pPr>
          </a:lstStyle>
          <a:p>
            <a:r>
              <a:rPr kumimoji="1" lang="en-US" altLang="zh-CN" sz="2100" dirty="0"/>
              <a:t>SAP Fiori vs</a:t>
            </a:r>
            <a:r>
              <a:rPr kumimoji="1" lang="zh-CN" altLang="en-US" sz="2100" dirty="0"/>
              <a:t> </a:t>
            </a:r>
            <a:r>
              <a:rPr kumimoji="1" lang="en-US" altLang="zh-CN" sz="2100" dirty="0"/>
              <a:t>SAP GUI Transaction</a:t>
            </a:r>
            <a:endParaRPr kumimoji="1" lang="zh-TW" altLang="en-US" sz="2100" dirty="0"/>
          </a:p>
        </p:txBody>
      </p:sp>
    </p:spTree>
    <p:extLst>
      <p:ext uri="{BB962C8B-B14F-4D97-AF65-F5344CB8AC3E}">
        <p14:creationId xmlns:p14="http://schemas.microsoft.com/office/powerpoint/2010/main" val="266906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954BE-1E09-32F1-1EBE-81A7BE585583}"/>
            </a:ext>
          </a:extLst>
        </p:cNvPr>
        <p:cNvGrpSpPr/>
        <p:nvPr/>
      </p:nvGrpSpPr>
      <p:grpSpPr>
        <a:xfrm>
          <a:off x="0" y="0"/>
          <a:ext cx="0" cy="0"/>
          <a:chOff x="0" y="0"/>
          <a:chExt cx="0" cy="0"/>
        </a:xfrm>
      </p:grpSpPr>
      <p:sp>
        <p:nvSpPr>
          <p:cNvPr id="19" name="投影片編號版面配置區 18">
            <a:extLst>
              <a:ext uri="{FF2B5EF4-FFF2-40B4-BE49-F238E27FC236}">
                <a16:creationId xmlns:a16="http://schemas.microsoft.com/office/drawing/2014/main" id="{24ABED23-9C5E-AA37-D245-88E1370F8651}"/>
              </a:ext>
            </a:extLst>
          </p:cNvPr>
          <p:cNvSpPr>
            <a:spLocks noGrp="1"/>
          </p:cNvSpPr>
          <p:nvPr>
            <p:ph type="sldNum" sz="quarter" idx="12"/>
          </p:nvPr>
        </p:nvSpPr>
        <p:spPr/>
        <p:txBody>
          <a:bodyPr/>
          <a:lstStyle/>
          <a:p>
            <a:fld id="{EACF097E-CCF1-4241-87BD-030B3D15E719}" type="slidenum">
              <a:rPr lang="zh-TW" altLang="en-US" smtClean="0"/>
              <a:t>13</a:t>
            </a:fld>
            <a:endParaRPr lang="zh-TW" altLang="en-US"/>
          </a:p>
        </p:txBody>
      </p:sp>
      <p:sp>
        <p:nvSpPr>
          <p:cNvPr id="2" name="標題 2">
            <a:extLst>
              <a:ext uri="{FF2B5EF4-FFF2-40B4-BE49-F238E27FC236}">
                <a16:creationId xmlns:a16="http://schemas.microsoft.com/office/drawing/2014/main" id="{10F209A8-8A9E-1773-F929-6BFB14940A74}"/>
              </a:ext>
            </a:extLst>
          </p:cNvPr>
          <p:cNvSpPr>
            <a:spLocks noGrp="1"/>
          </p:cNvSpPr>
          <p:nvPr>
            <p:ph type="title"/>
          </p:nvPr>
        </p:nvSpPr>
        <p:spPr>
          <a:xfrm>
            <a:off x="251285" y="191586"/>
            <a:ext cx="8640000" cy="486993"/>
          </a:xfrm>
        </p:spPr>
        <p:txBody>
          <a:bodyPr>
            <a:normAutofit/>
          </a:bodyPr>
          <a:lstStyle/>
          <a:p>
            <a:r>
              <a:rPr kumimoji="1" lang="en-US" altLang="zh-CN" sz="2100" dirty="0"/>
              <a:t>SAP Fiori vs</a:t>
            </a:r>
            <a:r>
              <a:rPr kumimoji="1" lang="zh-CN" altLang="en-US" sz="2100" dirty="0"/>
              <a:t> </a:t>
            </a:r>
            <a:r>
              <a:rPr kumimoji="1" lang="en-US" altLang="zh-CN" sz="2100" dirty="0"/>
              <a:t>SAP GUI Transaction</a:t>
            </a:r>
            <a:endParaRPr kumimoji="1" lang="zh-TW" altLang="en-US" sz="2100" dirty="0"/>
          </a:p>
        </p:txBody>
      </p:sp>
      <p:pic>
        <p:nvPicPr>
          <p:cNvPr id="7" name="图片 6" descr="图示&#10;&#10;AI 生成的内容可能不正确。">
            <a:extLst>
              <a:ext uri="{FF2B5EF4-FFF2-40B4-BE49-F238E27FC236}">
                <a16:creationId xmlns:a16="http://schemas.microsoft.com/office/drawing/2014/main" id="{C2FA6EB3-6D7B-D2FA-350D-00F8288F87A5}"/>
              </a:ext>
            </a:extLst>
          </p:cNvPr>
          <p:cNvPicPr>
            <a:picLocks noChangeAspect="1"/>
          </p:cNvPicPr>
          <p:nvPr/>
        </p:nvPicPr>
        <p:blipFill>
          <a:blip r:embed="rId3"/>
          <a:stretch>
            <a:fillRect/>
          </a:stretch>
        </p:blipFill>
        <p:spPr>
          <a:xfrm>
            <a:off x="445273" y="914256"/>
            <a:ext cx="8166292" cy="3865437"/>
          </a:xfrm>
          <a:prstGeom prst="rect">
            <a:avLst/>
          </a:prstGeom>
        </p:spPr>
      </p:pic>
    </p:spTree>
    <p:extLst>
      <p:ext uri="{BB962C8B-B14F-4D97-AF65-F5344CB8AC3E}">
        <p14:creationId xmlns:p14="http://schemas.microsoft.com/office/powerpoint/2010/main" val="157076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5F760-7F08-48B4-CB64-28A12199B46B}"/>
            </a:ext>
          </a:extLst>
        </p:cNvPr>
        <p:cNvGrpSpPr/>
        <p:nvPr/>
      </p:nvGrpSpPr>
      <p:grpSpPr>
        <a:xfrm>
          <a:off x="0" y="0"/>
          <a:ext cx="0" cy="0"/>
          <a:chOff x="0" y="0"/>
          <a:chExt cx="0" cy="0"/>
        </a:xfrm>
      </p:grpSpPr>
      <p:sp>
        <p:nvSpPr>
          <p:cNvPr id="19" name="投影片編號版面配置區 18">
            <a:extLst>
              <a:ext uri="{FF2B5EF4-FFF2-40B4-BE49-F238E27FC236}">
                <a16:creationId xmlns:a16="http://schemas.microsoft.com/office/drawing/2014/main" id="{145A42E2-D1AE-4106-5EAA-EB498E57C7B0}"/>
              </a:ext>
            </a:extLst>
          </p:cNvPr>
          <p:cNvSpPr>
            <a:spLocks noGrp="1"/>
          </p:cNvSpPr>
          <p:nvPr>
            <p:ph type="sldNum" sz="quarter" idx="12"/>
          </p:nvPr>
        </p:nvSpPr>
        <p:spPr/>
        <p:txBody>
          <a:bodyPr/>
          <a:lstStyle/>
          <a:p>
            <a:fld id="{EACF097E-CCF1-4241-87BD-030B3D15E719}" type="slidenum">
              <a:rPr lang="zh-TW" altLang="en-US" smtClean="0"/>
              <a:t>14</a:t>
            </a:fld>
            <a:endParaRPr lang="zh-TW" altLang="en-US"/>
          </a:p>
        </p:txBody>
      </p:sp>
      <p:sp>
        <p:nvSpPr>
          <p:cNvPr id="6" name="標題 1">
            <a:extLst>
              <a:ext uri="{FF2B5EF4-FFF2-40B4-BE49-F238E27FC236}">
                <a16:creationId xmlns:a16="http://schemas.microsoft.com/office/drawing/2014/main" id="{211DAB3A-A4DC-065B-9D5D-D4A887CDBB16}"/>
              </a:ext>
            </a:extLst>
          </p:cNvPr>
          <p:cNvSpPr>
            <a:spLocks noGrp="1"/>
          </p:cNvSpPr>
          <p:nvPr>
            <p:ph type="title"/>
          </p:nvPr>
        </p:nvSpPr>
        <p:spPr>
          <a:xfrm>
            <a:off x="170115" y="103497"/>
            <a:ext cx="8229600" cy="383182"/>
          </a:xfrm>
        </p:spPr>
        <p:txBody>
          <a:bodyPr vert="horz" lIns="0" tIns="0" rIns="0" bIns="0" rtlCol="0" anchor="ctr">
            <a:normAutofit/>
          </a:bodyPr>
          <a:lstStyle/>
          <a:p>
            <a:r>
              <a:rPr kumimoji="1" lang="en-US" altLang="zh-CN" sz="2100" dirty="0"/>
              <a:t>How to Get SAP Fiori Up and Running</a:t>
            </a:r>
            <a:endParaRPr kumimoji="1" lang="zh-TW" altLang="en-US" sz="2100" dirty="0"/>
          </a:p>
        </p:txBody>
      </p:sp>
      <p:sp>
        <p:nvSpPr>
          <p:cNvPr id="5" name="文本框 4">
            <a:extLst>
              <a:ext uri="{FF2B5EF4-FFF2-40B4-BE49-F238E27FC236}">
                <a16:creationId xmlns:a16="http://schemas.microsoft.com/office/drawing/2014/main" id="{7D77D7C7-4393-3244-0F20-AA8427DB2850}"/>
              </a:ext>
            </a:extLst>
          </p:cNvPr>
          <p:cNvSpPr txBox="1"/>
          <p:nvPr/>
        </p:nvSpPr>
        <p:spPr>
          <a:xfrm>
            <a:off x="108569" y="419509"/>
            <a:ext cx="8038380" cy="338554"/>
          </a:xfrm>
          <a:prstGeom prst="rect">
            <a:avLst/>
          </a:prstGeom>
          <a:noFill/>
        </p:spPr>
        <p:txBody>
          <a:bodyPr wrap="square">
            <a:spAutoFit/>
          </a:bodyPr>
          <a:lstStyle/>
          <a:p>
            <a:r>
              <a:rPr lang="en-US" altLang="zh-CN" sz="1600" dirty="0"/>
              <a:t>SAP Fiori offers a new way of working with SAP S/4HANA</a:t>
            </a:r>
            <a:endParaRPr lang="zh-CN" altLang="en-US" sz="1600" dirty="0"/>
          </a:p>
        </p:txBody>
      </p:sp>
      <p:sp>
        <p:nvSpPr>
          <p:cNvPr id="3" name="文本框 2">
            <a:extLst>
              <a:ext uri="{FF2B5EF4-FFF2-40B4-BE49-F238E27FC236}">
                <a16:creationId xmlns:a16="http://schemas.microsoft.com/office/drawing/2014/main" id="{E6F82EF3-2CA2-699E-102E-0E8707D8FDC5}"/>
              </a:ext>
            </a:extLst>
          </p:cNvPr>
          <p:cNvSpPr txBox="1"/>
          <p:nvPr/>
        </p:nvSpPr>
        <p:spPr>
          <a:xfrm>
            <a:off x="475805" y="1009277"/>
            <a:ext cx="6581042" cy="461665"/>
          </a:xfrm>
          <a:prstGeom prst="rect">
            <a:avLst/>
          </a:prstGeom>
          <a:noFill/>
        </p:spPr>
        <p:txBody>
          <a:bodyPr wrap="square">
            <a:spAutoFit/>
          </a:bodyPr>
          <a:lstStyle/>
          <a:p>
            <a:r>
              <a:rPr lang="en-US" altLang="zh-CN" sz="1200" dirty="0"/>
              <a:t>The transition to SAP Fiori for SAP S/4HANA focuses on providing innovative user interactions instead of like-for-like replacement of traditional transactions through SAP Fiori applications</a:t>
            </a:r>
            <a:endParaRPr lang="zh-CN" altLang="en-US" sz="1200" dirty="0"/>
          </a:p>
        </p:txBody>
      </p:sp>
      <p:pic>
        <p:nvPicPr>
          <p:cNvPr id="7" name="图片 6" descr="图示&#10;&#10;描述已自动生成">
            <a:extLst>
              <a:ext uri="{FF2B5EF4-FFF2-40B4-BE49-F238E27FC236}">
                <a16:creationId xmlns:a16="http://schemas.microsoft.com/office/drawing/2014/main" id="{4B5D87E3-2FB4-D558-EC50-77092FF8C6B8}"/>
              </a:ext>
            </a:extLst>
          </p:cNvPr>
          <p:cNvPicPr>
            <a:picLocks noChangeAspect="1"/>
          </p:cNvPicPr>
          <p:nvPr/>
        </p:nvPicPr>
        <p:blipFill>
          <a:blip r:embed="rId3"/>
          <a:stretch>
            <a:fillRect/>
          </a:stretch>
        </p:blipFill>
        <p:spPr>
          <a:xfrm>
            <a:off x="330556" y="1722156"/>
            <a:ext cx="7594405" cy="2878745"/>
          </a:xfrm>
          <a:prstGeom prst="rect">
            <a:avLst/>
          </a:prstGeom>
        </p:spPr>
      </p:pic>
    </p:spTree>
    <p:extLst>
      <p:ext uri="{BB962C8B-B14F-4D97-AF65-F5344CB8AC3E}">
        <p14:creationId xmlns:p14="http://schemas.microsoft.com/office/powerpoint/2010/main" val="3532646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A1959-1F64-919F-2118-7FC0B6CDF1D7}"/>
            </a:ext>
          </a:extLst>
        </p:cNvPr>
        <p:cNvGrpSpPr/>
        <p:nvPr/>
      </p:nvGrpSpPr>
      <p:grpSpPr>
        <a:xfrm>
          <a:off x="0" y="0"/>
          <a:ext cx="0" cy="0"/>
          <a:chOff x="0" y="0"/>
          <a:chExt cx="0" cy="0"/>
        </a:xfrm>
      </p:grpSpPr>
      <p:sp>
        <p:nvSpPr>
          <p:cNvPr id="19" name="投影片編號版面配置區 18">
            <a:extLst>
              <a:ext uri="{FF2B5EF4-FFF2-40B4-BE49-F238E27FC236}">
                <a16:creationId xmlns:a16="http://schemas.microsoft.com/office/drawing/2014/main" id="{89DD5FA8-ABDB-7D3C-36B3-169B5A91AF51}"/>
              </a:ext>
            </a:extLst>
          </p:cNvPr>
          <p:cNvSpPr>
            <a:spLocks noGrp="1"/>
          </p:cNvSpPr>
          <p:nvPr>
            <p:ph type="sldNum" sz="quarter" idx="12"/>
          </p:nvPr>
        </p:nvSpPr>
        <p:spPr/>
        <p:txBody>
          <a:bodyPr/>
          <a:lstStyle/>
          <a:p>
            <a:fld id="{EACF097E-CCF1-4241-87BD-030B3D15E719}" type="slidenum">
              <a:rPr lang="zh-TW" altLang="en-US" smtClean="0"/>
              <a:t>15</a:t>
            </a:fld>
            <a:endParaRPr lang="zh-TW" altLang="en-US"/>
          </a:p>
        </p:txBody>
      </p:sp>
      <p:sp>
        <p:nvSpPr>
          <p:cNvPr id="2" name="標題 2">
            <a:extLst>
              <a:ext uri="{FF2B5EF4-FFF2-40B4-BE49-F238E27FC236}">
                <a16:creationId xmlns:a16="http://schemas.microsoft.com/office/drawing/2014/main" id="{1ED4E561-8519-0ACF-DBFA-531E8BD39366}"/>
              </a:ext>
            </a:extLst>
          </p:cNvPr>
          <p:cNvSpPr>
            <a:spLocks noGrp="1"/>
          </p:cNvSpPr>
          <p:nvPr>
            <p:ph type="title"/>
          </p:nvPr>
        </p:nvSpPr>
        <p:spPr>
          <a:xfrm>
            <a:off x="251285" y="191586"/>
            <a:ext cx="8640000" cy="486993"/>
          </a:xfrm>
        </p:spPr>
        <p:txBody>
          <a:bodyPr>
            <a:normAutofit/>
          </a:bodyPr>
          <a:lstStyle/>
          <a:p>
            <a:r>
              <a:rPr lang="en-US" altLang="zh-CN" sz="2100" dirty="0"/>
              <a:t>SAP Fiori: the user experience of SAP S/4HANA </a:t>
            </a:r>
            <a:endParaRPr lang="zh-TW" altLang="en-US" sz="2100" dirty="0"/>
          </a:p>
        </p:txBody>
      </p:sp>
      <p:pic>
        <p:nvPicPr>
          <p:cNvPr id="5" name="图片 4" descr="图形用户界面, 应用程序&#10;&#10;描述已自动生成">
            <a:extLst>
              <a:ext uri="{FF2B5EF4-FFF2-40B4-BE49-F238E27FC236}">
                <a16:creationId xmlns:a16="http://schemas.microsoft.com/office/drawing/2014/main" id="{A458CE4D-5353-01DA-BC7A-1F3128D3A5D7}"/>
              </a:ext>
            </a:extLst>
          </p:cNvPr>
          <p:cNvPicPr>
            <a:picLocks noChangeAspect="1"/>
          </p:cNvPicPr>
          <p:nvPr/>
        </p:nvPicPr>
        <p:blipFill>
          <a:blip r:embed="rId3"/>
          <a:stretch>
            <a:fillRect/>
          </a:stretch>
        </p:blipFill>
        <p:spPr>
          <a:xfrm>
            <a:off x="414068" y="758917"/>
            <a:ext cx="8048445" cy="3937326"/>
          </a:xfrm>
          <a:prstGeom prst="rect">
            <a:avLst/>
          </a:prstGeom>
        </p:spPr>
      </p:pic>
    </p:spTree>
    <p:extLst>
      <p:ext uri="{BB962C8B-B14F-4D97-AF65-F5344CB8AC3E}">
        <p14:creationId xmlns:p14="http://schemas.microsoft.com/office/powerpoint/2010/main" val="388558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2546E-7EB3-3D98-DB2B-24E3745499AA}"/>
            </a:ext>
          </a:extLst>
        </p:cNvPr>
        <p:cNvGrpSpPr/>
        <p:nvPr/>
      </p:nvGrpSpPr>
      <p:grpSpPr>
        <a:xfrm>
          <a:off x="0" y="0"/>
          <a:ext cx="0" cy="0"/>
          <a:chOff x="0" y="0"/>
          <a:chExt cx="0" cy="0"/>
        </a:xfrm>
      </p:grpSpPr>
      <p:sp>
        <p:nvSpPr>
          <p:cNvPr id="19" name="投影片編號版面配置區 18">
            <a:extLst>
              <a:ext uri="{FF2B5EF4-FFF2-40B4-BE49-F238E27FC236}">
                <a16:creationId xmlns:a16="http://schemas.microsoft.com/office/drawing/2014/main" id="{97D7CEA1-315F-545C-A972-37EBCC0509E9}"/>
              </a:ext>
            </a:extLst>
          </p:cNvPr>
          <p:cNvSpPr>
            <a:spLocks noGrp="1"/>
          </p:cNvSpPr>
          <p:nvPr>
            <p:ph type="sldNum" sz="quarter" idx="12"/>
          </p:nvPr>
        </p:nvSpPr>
        <p:spPr/>
        <p:txBody>
          <a:bodyPr/>
          <a:lstStyle/>
          <a:p>
            <a:fld id="{EACF097E-CCF1-4241-87BD-030B3D15E719}" type="slidenum">
              <a:rPr lang="zh-TW" altLang="en-US" smtClean="0"/>
              <a:t>16</a:t>
            </a:fld>
            <a:endParaRPr lang="zh-TW" altLang="en-US"/>
          </a:p>
        </p:txBody>
      </p:sp>
      <p:sp>
        <p:nvSpPr>
          <p:cNvPr id="2" name="標題 1">
            <a:extLst>
              <a:ext uri="{FF2B5EF4-FFF2-40B4-BE49-F238E27FC236}">
                <a16:creationId xmlns:a16="http://schemas.microsoft.com/office/drawing/2014/main" id="{43989E27-441C-D95D-8D1F-C301466E5643}"/>
              </a:ext>
            </a:extLst>
          </p:cNvPr>
          <p:cNvSpPr>
            <a:spLocks noGrp="1"/>
          </p:cNvSpPr>
          <p:nvPr>
            <p:ph type="title"/>
          </p:nvPr>
        </p:nvSpPr>
        <p:spPr>
          <a:xfrm>
            <a:off x="253493" y="214633"/>
            <a:ext cx="8229600" cy="383182"/>
          </a:xfrm>
        </p:spPr>
        <p:txBody>
          <a:bodyPr/>
          <a:lstStyle/>
          <a:p>
            <a:r>
              <a:rPr lang="en-US" altLang="zh-TW" sz="2100" dirty="0">
                <a:latin typeface="IBM Plex Sans" panose="020B0503050203000203" pitchFamily="34" charset="0"/>
              </a:rPr>
              <a:t>SAP Fiori Launchpad Using a Web Browser</a:t>
            </a:r>
            <a:endParaRPr lang="zh-TW" altLang="en-US" sz="2100" dirty="0">
              <a:latin typeface="IBM Plex Sans" panose="020B0503050203000203" pitchFamily="34" charset="0"/>
            </a:endParaRPr>
          </a:p>
        </p:txBody>
      </p:sp>
      <p:pic>
        <p:nvPicPr>
          <p:cNvPr id="3" name="圖片 4">
            <a:extLst>
              <a:ext uri="{FF2B5EF4-FFF2-40B4-BE49-F238E27FC236}">
                <a16:creationId xmlns:a16="http://schemas.microsoft.com/office/drawing/2014/main" id="{1AD6544C-1C46-989E-80EF-11B17D30344D}"/>
              </a:ext>
            </a:extLst>
          </p:cNvPr>
          <p:cNvPicPr>
            <a:picLocks noChangeAspect="1"/>
          </p:cNvPicPr>
          <p:nvPr/>
        </p:nvPicPr>
        <p:blipFill rotWithShape="1">
          <a:blip r:embed="rId3"/>
          <a:srcRect t="2818"/>
          <a:stretch/>
        </p:blipFill>
        <p:spPr>
          <a:xfrm>
            <a:off x="253493" y="877584"/>
            <a:ext cx="5685259" cy="1423730"/>
          </a:xfrm>
          <a:prstGeom prst="rect">
            <a:avLst/>
          </a:prstGeom>
        </p:spPr>
      </p:pic>
      <p:pic>
        <p:nvPicPr>
          <p:cNvPr id="4" name="圖片 5">
            <a:extLst>
              <a:ext uri="{FF2B5EF4-FFF2-40B4-BE49-F238E27FC236}">
                <a16:creationId xmlns:a16="http://schemas.microsoft.com/office/drawing/2014/main" id="{2AE67FE7-CC34-A1CB-6356-E2179DCF8FA1}"/>
              </a:ext>
            </a:extLst>
          </p:cNvPr>
          <p:cNvPicPr>
            <a:picLocks noChangeAspect="1"/>
          </p:cNvPicPr>
          <p:nvPr/>
        </p:nvPicPr>
        <p:blipFill>
          <a:blip r:embed="rId4"/>
          <a:stretch>
            <a:fillRect/>
          </a:stretch>
        </p:blipFill>
        <p:spPr>
          <a:xfrm>
            <a:off x="253493" y="2354334"/>
            <a:ext cx="5699140" cy="2471120"/>
          </a:xfrm>
          <a:prstGeom prst="rect">
            <a:avLst/>
          </a:prstGeom>
        </p:spPr>
      </p:pic>
      <p:graphicFrame>
        <p:nvGraphicFramePr>
          <p:cNvPr id="5" name="表格 4">
            <a:extLst>
              <a:ext uri="{FF2B5EF4-FFF2-40B4-BE49-F238E27FC236}">
                <a16:creationId xmlns:a16="http://schemas.microsoft.com/office/drawing/2014/main" id="{33DD77E0-5C10-A68B-97A0-B6AD24261E2A}"/>
              </a:ext>
            </a:extLst>
          </p:cNvPr>
          <p:cNvGraphicFramePr>
            <a:graphicFrameLocks noGrp="1"/>
          </p:cNvGraphicFramePr>
          <p:nvPr/>
        </p:nvGraphicFramePr>
        <p:xfrm>
          <a:off x="6295962" y="1714500"/>
          <a:ext cx="2808034" cy="1615440"/>
        </p:xfrm>
        <a:graphic>
          <a:graphicData uri="http://schemas.openxmlformats.org/drawingml/2006/table">
            <a:tbl>
              <a:tblPr firstRow="1" bandRow="1"/>
              <a:tblGrid>
                <a:gridCol w="619189">
                  <a:extLst>
                    <a:ext uri="{9D8B030D-6E8A-4147-A177-3AD203B41FA5}">
                      <a16:colId xmlns:a16="http://schemas.microsoft.com/office/drawing/2014/main" val="3323582364"/>
                    </a:ext>
                  </a:extLst>
                </a:gridCol>
                <a:gridCol w="2188845">
                  <a:extLst>
                    <a:ext uri="{9D8B030D-6E8A-4147-A177-3AD203B41FA5}">
                      <a16:colId xmlns:a16="http://schemas.microsoft.com/office/drawing/2014/main" val="2552182533"/>
                    </a:ext>
                  </a:extLst>
                </a:gridCol>
              </a:tblGrid>
              <a:tr h="388620">
                <a:tc>
                  <a:txBody>
                    <a:bodyPr/>
                    <a:lstStyle/>
                    <a:p>
                      <a:pPr algn="ctr"/>
                      <a:r>
                        <a:rPr lang="en-US" altLang="zh-TW" sz="1100" dirty="0"/>
                        <a:t>SAP System</a:t>
                      </a:r>
                      <a:endParaRPr lang="zh-TW" altLang="en-US" sz="1100" dirty="0"/>
                    </a:p>
                  </a:txBody>
                  <a:tcPr marL="68580" marR="68580" marT="34290" marB="34290">
                    <a:solidFill>
                      <a:schemeClr val="bg1">
                        <a:lumMod val="85000"/>
                      </a:schemeClr>
                    </a:solidFill>
                  </a:tcPr>
                </a:tc>
                <a:tc>
                  <a:txBody>
                    <a:bodyPr/>
                    <a:lstStyle/>
                    <a:p>
                      <a:pPr algn="ctr"/>
                      <a:r>
                        <a:rPr lang="en-US" altLang="zh-TW" sz="1100" dirty="0"/>
                        <a:t>Fiori URL</a:t>
                      </a:r>
                      <a:endParaRPr lang="zh-TW" altLang="en-US" sz="1100" dirty="0"/>
                    </a:p>
                  </a:txBody>
                  <a:tcPr marL="68580" marR="68580" marT="34290" marB="34290">
                    <a:solidFill>
                      <a:schemeClr val="bg1">
                        <a:lumMod val="85000"/>
                      </a:schemeClr>
                    </a:solidFill>
                  </a:tcPr>
                </a:tc>
                <a:extLst>
                  <a:ext uri="{0D108BD9-81ED-4DB2-BD59-A6C34878D82A}">
                    <a16:rowId xmlns:a16="http://schemas.microsoft.com/office/drawing/2014/main" val="2403078248"/>
                  </a:ext>
                </a:extLst>
              </a:tr>
              <a:tr h="388620">
                <a:tc>
                  <a:txBody>
                    <a:bodyPr/>
                    <a:lstStyle/>
                    <a:p>
                      <a:r>
                        <a:rPr lang="en-US" altLang="zh-TW" sz="1100" dirty="0"/>
                        <a:t>DEV</a:t>
                      </a:r>
                      <a:endParaRPr lang="zh-TW" altLang="en-US" sz="1100" dirty="0"/>
                    </a:p>
                  </a:txBody>
                  <a:tcPr marL="68580" marR="68580" marT="34290" marB="34290"/>
                </a:tc>
                <a:tc>
                  <a:txBody>
                    <a:bodyPr/>
                    <a:lstStyle/>
                    <a:p>
                      <a:r>
                        <a:rPr lang="en-US" altLang="zh-TW" sz="1100" dirty="0"/>
                        <a:t>https://saps4dev.wistron.com:44300/sap/bc/ui2/flp</a:t>
                      </a:r>
                      <a:endParaRPr lang="zh-TW" altLang="en-US" sz="1100" dirty="0"/>
                    </a:p>
                  </a:txBody>
                  <a:tcPr marL="68580" marR="68580" marT="34290" marB="34290"/>
                </a:tc>
                <a:extLst>
                  <a:ext uri="{0D108BD9-81ED-4DB2-BD59-A6C34878D82A}">
                    <a16:rowId xmlns:a16="http://schemas.microsoft.com/office/drawing/2014/main" val="2394292519"/>
                  </a:ext>
                </a:extLst>
              </a:tr>
              <a:tr h="388620">
                <a:tc>
                  <a:txBody>
                    <a:bodyPr/>
                    <a:lstStyle/>
                    <a:p>
                      <a:r>
                        <a:rPr lang="en-US" altLang="zh-TW" sz="1100" dirty="0"/>
                        <a:t>QAS</a:t>
                      </a:r>
                      <a:endParaRPr lang="zh-TW" altLang="en-US" sz="1100" dirty="0"/>
                    </a:p>
                  </a:txBody>
                  <a:tcPr marL="68580" marR="68580" marT="34290" marB="34290"/>
                </a:tc>
                <a:tc>
                  <a:txBody>
                    <a:bodyPr/>
                    <a:lstStyle/>
                    <a:p>
                      <a:r>
                        <a:rPr lang="en-US" altLang="zh-TW" sz="1100" dirty="0"/>
                        <a:t>https://saps4qas.wistron.com:44300/sap/bc/ui2/flp</a:t>
                      </a:r>
                      <a:endParaRPr lang="zh-TW" altLang="en-US" sz="1100" dirty="0"/>
                    </a:p>
                  </a:txBody>
                  <a:tcPr marL="68580" marR="68580" marT="34290" marB="34290"/>
                </a:tc>
                <a:extLst>
                  <a:ext uri="{0D108BD9-81ED-4DB2-BD59-A6C34878D82A}">
                    <a16:rowId xmlns:a16="http://schemas.microsoft.com/office/drawing/2014/main" val="618222091"/>
                  </a:ext>
                </a:extLst>
              </a:tr>
              <a:tr h="388620">
                <a:tc>
                  <a:txBody>
                    <a:bodyPr/>
                    <a:lstStyle/>
                    <a:p>
                      <a:r>
                        <a:rPr lang="en-US" altLang="zh-TW" sz="1100" dirty="0"/>
                        <a:t>PRD</a:t>
                      </a:r>
                      <a:endParaRPr lang="zh-TW" altLang="en-US" sz="1100" dirty="0"/>
                    </a:p>
                  </a:txBody>
                  <a:tcPr marL="68580" marR="68580" marT="34290" marB="34290"/>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zh-TW" altLang="en-US" sz="1100" dirty="0"/>
                        <a:t>https://vhwscwp1wp2lb.sap.wistron.com:44300/sap/bc/ui2/flp</a:t>
                      </a:r>
                    </a:p>
                  </a:txBody>
                  <a:tcPr marL="68580" marR="68580" marT="34290" marB="34290"/>
                </a:tc>
                <a:extLst>
                  <a:ext uri="{0D108BD9-81ED-4DB2-BD59-A6C34878D82A}">
                    <a16:rowId xmlns:a16="http://schemas.microsoft.com/office/drawing/2014/main" val="4217088371"/>
                  </a:ext>
                </a:extLst>
              </a:tr>
            </a:tbl>
          </a:graphicData>
        </a:graphic>
      </p:graphicFrame>
    </p:spTree>
    <p:extLst>
      <p:ext uri="{BB962C8B-B14F-4D97-AF65-F5344CB8AC3E}">
        <p14:creationId xmlns:p14="http://schemas.microsoft.com/office/powerpoint/2010/main" val="122176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B80A7-6FAB-0B54-A50A-6E186AFB6AC4}"/>
            </a:ext>
          </a:extLst>
        </p:cNvPr>
        <p:cNvGrpSpPr/>
        <p:nvPr/>
      </p:nvGrpSpPr>
      <p:grpSpPr>
        <a:xfrm>
          <a:off x="0" y="0"/>
          <a:ext cx="0" cy="0"/>
          <a:chOff x="0" y="0"/>
          <a:chExt cx="0" cy="0"/>
        </a:xfrm>
      </p:grpSpPr>
      <p:sp>
        <p:nvSpPr>
          <p:cNvPr id="19" name="投影片編號版面配置區 18">
            <a:extLst>
              <a:ext uri="{FF2B5EF4-FFF2-40B4-BE49-F238E27FC236}">
                <a16:creationId xmlns:a16="http://schemas.microsoft.com/office/drawing/2014/main" id="{3EDAB9A2-FC3C-BBEC-1A54-498838B843B1}"/>
              </a:ext>
            </a:extLst>
          </p:cNvPr>
          <p:cNvSpPr>
            <a:spLocks noGrp="1"/>
          </p:cNvSpPr>
          <p:nvPr>
            <p:ph type="sldNum" sz="quarter" idx="12"/>
          </p:nvPr>
        </p:nvSpPr>
        <p:spPr/>
        <p:txBody>
          <a:bodyPr/>
          <a:lstStyle/>
          <a:p>
            <a:fld id="{EACF097E-CCF1-4241-87BD-030B3D15E719}" type="slidenum">
              <a:rPr lang="zh-TW" altLang="en-US" smtClean="0"/>
              <a:t>17</a:t>
            </a:fld>
            <a:endParaRPr lang="zh-TW" altLang="en-US"/>
          </a:p>
        </p:txBody>
      </p:sp>
      <p:sp>
        <p:nvSpPr>
          <p:cNvPr id="2" name="標題 1">
            <a:extLst>
              <a:ext uri="{FF2B5EF4-FFF2-40B4-BE49-F238E27FC236}">
                <a16:creationId xmlns:a16="http://schemas.microsoft.com/office/drawing/2014/main" id="{CE5C0C0C-59A7-9C76-E0AD-364863371E49}"/>
              </a:ext>
            </a:extLst>
          </p:cNvPr>
          <p:cNvSpPr>
            <a:spLocks noGrp="1"/>
          </p:cNvSpPr>
          <p:nvPr>
            <p:ph type="title"/>
          </p:nvPr>
        </p:nvSpPr>
        <p:spPr>
          <a:xfrm>
            <a:off x="253493" y="214633"/>
            <a:ext cx="8229600" cy="383182"/>
          </a:xfrm>
        </p:spPr>
        <p:txBody>
          <a:bodyPr/>
          <a:lstStyle/>
          <a:p>
            <a:r>
              <a:rPr lang="it-IT" altLang="zh-TW" sz="2100" dirty="0">
                <a:latin typeface="IBM Plex Sans" panose="020B0503050203000203" pitchFamily="34" charset="0"/>
              </a:rPr>
              <a:t>SAP Fiori 3 Home Page</a:t>
            </a:r>
            <a:endParaRPr lang="zh-TW" altLang="en-US" sz="2100" dirty="0">
              <a:latin typeface="IBM Plex Sans" panose="020B0503050203000203" pitchFamily="34" charset="0"/>
            </a:endParaRPr>
          </a:p>
        </p:txBody>
      </p:sp>
      <p:pic>
        <p:nvPicPr>
          <p:cNvPr id="9" name="圖片 4">
            <a:extLst>
              <a:ext uri="{FF2B5EF4-FFF2-40B4-BE49-F238E27FC236}">
                <a16:creationId xmlns:a16="http://schemas.microsoft.com/office/drawing/2014/main" id="{420AF79D-76DA-178E-D66F-3241BB44C0B6}"/>
              </a:ext>
            </a:extLst>
          </p:cNvPr>
          <p:cNvPicPr>
            <a:picLocks noChangeAspect="1"/>
          </p:cNvPicPr>
          <p:nvPr/>
        </p:nvPicPr>
        <p:blipFill rotWithShape="1">
          <a:blip r:embed="rId3"/>
          <a:srcRect t="1226" r="1810"/>
          <a:stretch/>
        </p:blipFill>
        <p:spPr>
          <a:xfrm>
            <a:off x="3145266" y="816520"/>
            <a:ext cx="5825533" cy="3510460"/>
          </a:xfrm>
          <a:prstGeom prst="rect">
            <a:avLst/>
          </a:prstGeom>
        </p:spPr>
      </p:pic>
      <p:sp>
        <p:nvSpPr>
          <p:cNvPr id="10" name="文字方塊 13">
            <a:extLst>
              <a:ext uri="{FF2B5EF4-FFF2-40B4-BE49-F238E27FC236}">
                <a16:creationId xmlns:a16="http://schemas.microsoft.com/office/drawing/2014/main" id="{126006C7-6D72-FF17-FEFE-B778016674E9}"/>
              </a:ext>
            </a:extLst>
          </p:cNvPr>
          <p:cNvSpPr txBox="1"/>
          <p:nvPr/>
        </p:nvSpPr>
        <p:spPr>
          <a:xfrm>
            <a:off x="295302" y="1411911"/>
            <a:ext cx="2593797" cy="2123658"/>
          </a:xfrm>
          <a:prstGeom prst="rect">
            <a:avLst/>
          </a:prstGeom>
          <a:noFill/>
        </p:spPr>
        <p:txBody>
          <a:bodyPr wrap="square">
            <a:spAutoFit/>
          </a:bodyPr>
          <a:lstStyle/>
          <a:p>
            <a:pPr marL="182563" indent="-182563">
              <a:buFont typeface="Arial" panose="020B0604020202020204" pitchFamily="34" charset="0"/>
              <a:buChar char="•"/>
            </a:pPr>
            <a:r>
              <a:rPr lang="en-US" altLang="zh-TW" sz="1200" b="1" dirty="0"/>
              <a:t>Static Tiles </a:t>
            </a:r>
            <a:r>
              <a:rPr lang="en-US" altLang="zh-TW" sz="1200" dirty="0"/>
              <a:t>: Displays the title and icon in Fiori tile</a:t>
            </a:r>
          </a:p>
          <a:p>
            <a:pPr marL="182563" indent="-182563">
              <a:buFont typeface="Arial" panose="020B0604020202020204" pitchFamily="34" charset="0"/>
              <a:buChar char="•"/>
            </a:pPr>
            <a:endParaRPr lang="en-US" altLang="zh-TW" sz="1200" dirty="0"/>
          </a:p>
          <a:p>
            <a:pPr marL="182563" indent="-182563">
              <a:buFont typeface="Arial" panose="020B0604020202020204" pitchFamily="34" charset="0"/>
              <a:buChar char="•"/>
            </a:pPr>
            <a:endParaRPr lang="en-US" altLang="zh-TW" sz="1200" dirty="0"/>
          </a:p>
          <a:p>
            <a:pPr marL="182563" indent="-182563">
              <a:buFont typeface="Arial" panose="020B0604020202020204" pitchFamily="34" charset="0"/>
              <a:buChar char="•"/>
            </a:pPr>
            <a:r>
              <a:rPr lang="en-US" altLang="zh-TW" sz="1200" b="1" dirty="0"/>
              <a:t>Dynamic Tiles </a:t>
            </a:r>
            <a:r>
              <a:rPr lang="en-US" altLang="zh-TW" sz="1200" dirty="0"/>
              <a:t>: Displays the title, icon and count</a:t>
            </a:r>
          </a:p>
          <a:p>
            <a:pPr marL="182563" indent="-182563">
              <a:buFont typeface="Arial" panose="020B0604020202020204" pitchFamily="34" charset="0"/>
              <a:buChar char="•"/>
            </a:pPr>
            <a:endParaRPr lang="en-US" altLang="zh-TW" sz="1200" dirty="0"/>
          </a:p>
          <a:p>
            <a:pPr marL="182563" indent="-182563">
              <a:buFont typeface="Arial" panose="020B0604020202020204" pitchFamily="34" charset="0"/>
              <a:buChar char="•"/>
            </a:pPr>
            <a:endParaRPr lang="en-US" altLang="zh-TW" sz="1200" dirty="0"/>
          </a:p>
          <a:p>
            <a:pPr marL="182563" indent="-182563">
              <a:buFont typeface="Arial" panose="020B0604020202020204" pitchFamily="34" charset="0"/>
              <a:buChar char="•"/>
            </a:pPr>
            <a:r>
              <a:rPr lang="en-US" altLang="zh-TW" sz="1200" b="1" dirty="0"/>
              <a:t>KPI Tiles </a:t>
            </a:r>
            <a:r>
              <a:rPr lang="en-US" altLang="zh-TW" sz="1200" dirty="0"/>
              <a:t>: Displays the title, icon and count as micro-charts, graphs and analytic details</a:t>
            </a:r>
            <a:endParaRPr lang="zh-TW" altLang="en-US" sz="1200" dirty="0"/>
          </a:p>
        </p:txBody>
      </p:sp>
      <p:grpSp>
        <p:nvGrpSpPr>
          <p:cNvPr id="17" name="组合 16">
            <a:extLst>
              <a:ext uri="{FF2B5EF4-FFF2-40B4-BE49-F238E27FC236}">
                <a16:creationId xmlns:a16="http://schemas.microsoft.com/office/drawing/2014/main" id="{2214B71C-BAAC-B19C-9751-EE04B90B53E2}"/>
              </a:ext>
            </a:extLst>
          </p:cNvPr>
          <p:cNvGrpSpPr/>
          <p:nvPr/>
        </p:nvGrpSpPr>
        <p:grpSpPr>
          <a:xfrm>
            <a:off x="3084306" y="1523297"/>
            <a:ext cx="2076467" cy="1094619"/>
            <a:chOff x="3084306" y="1523297"/>
            <a:chExt cx="2076467" cy="1094619"/>
          </a:xfrm>
        </p:grpSpPr>
        <p:sp>
          <p:nvSpPr>
            <p:cNvPr id="11" name="圓角矩形 17">
              <a:extLst>
                <a:ext uri="{FF2B5EF4-FFF2-40B4-BE49-F238E27FC236}">
                  <a16:creationId xmlns:a16="http://schemas.microsoft.com/office/drawing/2014/main" id="{3D494C04-267A-F5BF-6B81-A164FEEDE7BC}"/>
                </a:ext>
              </a:extLst>
            </p:cNvPr>
            <p:cNvSpPr/>
            <p:nvPr/>
          </p:nvSpPr>
          <p:spPr>
            <a:xfrm>
              <a:off x="4368293" y="1523297"/>
              <a:ext cx="792480" cy="80989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TW" altLang="en-US" sz="1100" dirty="0">
                <a:latin typeface="IBM Plex Sans" panose="020B0503050000000000" pitchFamily="34" charset="0"/>
              </a:endParaRPr>
            </a:p>
          </p:txBody>
        </p:sp>
        <p:sp>
          <p:nvSpPr>
            <p:cNvPr id="12" name="Callout: Line 6">
              <a:extLst>
                <a:ext uri="{FF2B5EF4-FFF2-40B4-BE49-F238E27FC236}">
                  <a16:creationId xmlns:a16="http://schemas.microsoft.com/office/drawing/2014/main" id="{FDB4E66A-8E34-C6BA-6280-7F54A4211A49}"/>
                </a:ext>
              </a:extLst>
            </p:cNvPr>
            <p:cNvSpPr/>
            <p:nvPr/>
          </p:nvSpPr>
          <p:spPr>
            <a:xfrm>
              <a:off x="3084306" y="2356306"/>
              <a:ext cx="1137792" cy="261610"/>
            </a:xfrm>
            <a:prstGeom prst="borderCallout1">
              <a:avLst>
                <a:gd name="adj1" fmla="val 54156"/>
                <a:gd name="adj2" fmla="val 103223"/>
                <a:gd name="adj3" fmla="val -48506"/>
                <a:gd name="adj4" fmla="val 116118"/>
              </a:avLst>
            </a:prstGeom>
            <a:solidFill>
              <a:srgbClr val="FFFFFF"/>
            </a:solidFill>
            <a:ln w="12700" cap="flat" cmpd="sng" algn="ctr">
              <a:solidFill>
                <a:srgbClr val="00529B"/>
              </a:solidFill>
              <a:prstDash val="solid"/>
            </a:ln>
            <a:effectLst/>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8541" eaLnBrk="1" fontAlgn="auto" latinLnBrk="0" hangingPunct="0">
                <a:lnSpc>
                  <a:spcPct val="100000"/>
                </a:lnSpc>
                <a:spcBef>
                  <a:spcPts val="2000"/>
                </a:spcBef>
                <a:spcAft>
                  <a:spcPts val="0"/>
                </a:spcAft>
                <a:buClrTx/>
                <a:buSzTx/>
                <a:buFontTx/>
                <a:buNone/>
                <a:tabLst/>
                <a:defRPr/>
              </a:pPr>
              <a:r>
                <a:rPr kumimoji="0" lang="en-US" altLang="zh-TW" sz="1100" b="0" i="0" u="none" strike="noStrike" kern="0" cap="none" spc="0" normalizeH="0" baseline="0" noProof="0" dirty="0">
                  <a:ln>
                    <a:noFill/>
                  </a:ln>
                  <a:solidFill>
                    <a:srgbClr val="000000"/>
                  </a:solidFill>
                  <a:effectLst/>
                  <a:uLnTx/>
                  <a:uFillTx/>
                  <a:latin typeface="Arial"/>
                  <a:sym typeface="Helvetica Neue Medium"/>
                </a:rPr>
                <a:t>Dynamic tiles</a:t>
              </a:r>
            </a:p>
          </p:txBody>
        </p:sp>
      </p:grpSp>
      <p:grpSp>
        <p:nvGrpSpPr>
          <p:cNvPr id="18" name="组合 17">
            <a:extLst>
              <a:ext uri="{FF2B5EF4-FFF2-40B4-BE49-F238E27FC236}">
                <a16:creationId xmlns:a16="http://schemas.microsoft.com/office/drawing/2014/main" id="{BC180B83-E4B7-F9DA-E7CA-5DC6182E6B4C}"/>
              </a:ext>
            </a:extLst>
          </p:cNvPr>
          <p:cNvGrpSpPr/>
          <p:nvPr/>
        </p:nvGrpSpPr>
        <p:grpSpPr>
          <a:xfrm>
            <a:off x="3535680" y="3213461"/>
            <a:ext cx="2227666" cy="1269130"/>
            <a:chOff x="3535680" y="3213461"/>
            <a:chExt cx="2227666" cy="1269130"/>
          </a:xfrm>
        </p:grpSpPr>
        <p:sp>
          <p:nvSpPr>
            <p:cNvPr id="13" name="Callout: Line 6">
              <a:extLst>
                <a:ext uri="{FF2B5EF4-FFF2-40B4-BE49-F238E27FC236}">
                  <a16:creationId xmlns:a16="http://schemas.microsoft.com/office/drawing/2014/main" id="{0ED0DEC2-7946-AFAA-5F96-A44F06AB2554}"/>
                </a:ext>
              </a:extLst>
            </p:cNvPr>
            <p:cNvSpPr/>
            <p:nvPr/>
          </p:nvSpPr>
          <p:spPr>
            <a:xfrm>
              <a:off x="4952770" y="4220981"/>
              <a:ext cx="810576" cy="261610"/>
            </a:xfrm>
            <a:prstGeom prst="borderCallout1">
              <a:avLst>
                <a:gd name="adj1" fmla="val 58727"/>
                <a:gd name="adj2" fmla="val -2382"/>
                <a:gd name="adj3" fmla="val -77689"/>
                <a:gd name="adj4" fmla="val -65084"/>
              </a:avLst>
            </a:prstGeom>
            <a:solidFill>
              <a:srgbClr val="FFFFFF"/>
            </a:solidFill>
            <a:ln w="12700" cap="flat" cmpd="sng" algn="ctr">
              <a:solidFill>
                <a:srgbClr val="00529B"/>
              </a:solidFill>
              <a:prstDash val="solid"/>
            </a:ln>
            <a:effectLst/>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8541" eaLnBrk="1" fontAlgn="auto" latinLnBrk="0" hangingPunct="0">
                <a:lnSpc>
                  <a:spcPct val="100000"/>
                </a:lnSpc>
                <a:spcBef>
                  <a:spcPts val="2000"/>
                </a:spcBef>
                <a:spcAft>
                  <a:spcPts val="0"/>
                </a:spcAft>
                <a:buClrTx/>
                <a:buSzTx/>
                <a:buFontTx/>
                <a:buNone/>
                <a:tabLst/>
                <a:defRPr/>
              </a:pPr>
              <a:r>
                <a:rPr kumimoji="0" lang="en-US" altLang="zh-TW" sz="1050" b="0" i="0" u="none" strike="noStrike" kern="0" cap="none" spc="0" normalizeH="0" baseline="0" noProof="0" dirty="0">
                  <a:ln>
                    <a:noFill/>
                  </a:ln>
                  <a:solidFill>
                    <a:srgbClr val="000000"/>
                  </a:solidFill>
                  <a:effectLst/>
                  <a:uLnTx/>
                  <a:uFillTx/>
                  <a:latin typeface="Arial"/>
                  <a:sym typeface="Helvetica Neue Medium"/>
                </a:rPr>
                <a:t>KPI tiles</a:t>
              </a:r>
            </a:p>
          </p:txBody>
        </p:sp>
        <p:sp>
          <p:nvSpPr>
            <p:cNvPr id="14" name="圓角矩形 17">
              <a:extLst>
                <a:ext uri="{FF2B5EF4-FFF2-40B4-BE49-F238E27FC236}">
                  <a16:creationId xmlns:a16="http://schemas.microsoft.com/office/drawing/2014/main" id="{34D5DF64-D95C-96B0-7341-07A0C57BE300}"/>
                </a:ext>
              </a:extLst>
            </p:cNvPr>
            <p:cNvSpPr/>
            <p:nvPr/>
          </p:nvSpPr>
          <p:spPr>
            <a:xfrm>
              <a:off x="3535680" y="3213461"/>
              <a:ext cx="1625094" cy="809899"/>
            </a:xfrm>
            <a:prstGeom prst="roundRect">
              <a:avLst>
                <a:gd name="adj" fmla="val 14896"/>
              </a:avLst>
            </a:prstGeom>
            <a:noFill/>
            <a:ln w="19050" cap="flat" cmpd="sng" algn="ctr">
              <a:solidFill>
                <a:srgbClr val="FF0000"/>
              </a:solid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608541" eaLnBrk="1" fontAlgn="auto" latinLnBrk="0" hangingPunct="0">
                <a:lnSpc>
                  <a:spcPct val="100000"/>
                </a:lnSpc>
                <a:spcBef>
                  <a:spcPts val="2000"/>
                </a:spcBef>
                <a:spcAft>
                  <a:spcPts val="0"/>
                </a:spcAft>
                <a:buClrTx/>
                <a:buSzTx/>
                <a:buFontTx/>
                <a:buNone/>
                <a:tabLst/>
                <a:defRPr/>
              </a:pPr>
              <a:endParaRPr kumimoji="0" lang="zh-TW" altLang="en-US" sz="2000" b="0" i="0" u="none" strike="noStrike" kern="0" cap="none" spc="0" normalizeH="0" baseline="0" noProof="0" dirty="0">
                <a:ln>
                  <a:noFill/>
                </a:ln>
                <a:solidFill>
                  <a:srgbClr val="FFFFFF"/>
                </a:solidFill>
                <a:effectLst/>
                <a:uLnTx/>
                <a:uFillTx/>
                <a:latin typeface="IBM Plex Sans" panose="020B0503050000000000" pitchFamily="34" charset="0"/>
                <a:sym typeface="Helvetica Neue Medium"/>
              </a:endParaRPr>
            </a:p>
          </p:txBody>
        </p:sp>
      </p:grpSp>
      <p:grpSp>
        <p:nvGrpSpPr>
          <p:cNvPr id="20" name="组合 19">
            <a:extLst>
              <a:ext uri="{FF2B5EF4-FFF2-40B4-BE49-F238E27FC236}">
                <a16:creationId xmlns:a16="http://schemas.microsoft.com/office/drawing/2014/main" id="{77712FE1-07A0-5251-126E-549199054D57}"/>
              </a:ext>
            </a:extLst>
          </p:cNvPr>
          <p:cNvGrpSpPr/>
          <p:nvPr/>
        </p:nvGrpSpPr>
        <p:grpSpPr>
          <a:xfrm>
            <a:off x="6479250" y="3187334"/>
            <a:ext cx="1201710" cy="1293812"/>
            <a:chOff x="6479250" y="3187334"/>
            <a:chExt cx="1201710" cy="1293812"/>
          </a:xfrm>
        </p:grpSpPr>
        <p:sp>
          <p:nvSpPr>
            <p:cNvPr id="15" name="Callout: Line 6">
              <a:extLst>
                <a:ext uri="{FF2B5EF4-FFF2-40B4-BE49-F238E27FC236}">
                  <a16:creationId xmlns:a16="http://schemas.microsoft.com/office/drawing/2014/main" id="{53538FD8-6707-C412-A368-1A6890B66DCD}"/>
                </a:ext>
              </a:extLst>
            </p:cNvPr>
            <p:cNvSpPr/>
            <p:nvPr/>
          </p:nvSpPr>
          <p:spPr>
            <a:xfrm>
              <a:off x="6479250" y="4219536"/>
              <a:ext cx="873828" cy="261610"/>
            </a:xfrm>
            <a:prstGeom prst="borderCallout1">
              <a:avLst>
                <a:gd name="adj1" fmla="val 54156"/>
                <a:gd name="adj2" fmla="val 103223"/>
                <a:gd name="adj3" fmla="val -86781"/>
                <a:gd name="adj4" fmla="val 127062"/>
              </a:avLst>
            </a:prstGeom>
            <a:solidFill>
              <a:srgbClr val="FFFFFF"/>
            </a:solidFill>
            <a:ln w="12700" cap="flat" cmpd="sng" algn="ctr">
              <a:solidFill>
                <a:srgbClr val="00529B"/>
              </a:solidFill>
              <a:prstDash val="solid"/>
            </a:ln>
            <a:effectLst/>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8541" eaLnBrk="1" fontAlgn="auto" latinLnBrk="0" hangingPunct="0">
                <a:lnSpc>
                  <a:spcPct val="100000"/>
                </a:lnSpc>
                <a:spcBef>
                  <a:spcPts val="2000"/>
                </a:spcBef>
                <a:spcAft>
                  <a:spcPts val="0"/>
                </a:spcAft>
                <a:buClrTx/>
                <a:buSzTx/>
                <a:buFontTx/>
                <a:buNone/>
                <a:tabLst/>
                <a:defRPr/>
              </a:pPr>
              <a:r>
                <a:rPr kumimoji="0" lang="en-US" altLang="zh-TW" sz="1100" b="0" i="0" u="none" strike="noStrike" kern="0" cap="none" spc="0" normalizeH="0" baseline="0" noProof="0" dirty="0">
                  <a:ln>
                    <a:noFill/>
                  </a:ln>
                  <a:solidFill>
                    <a:srgbClr val="000000"/>
                  </a:solidFill>
                  <a:effectLst/>
                  <a:uLnTx/>
                  <a:uFillTx/>
                  <a:latin typeface="Arial"/>
                  <a:sym typeface="Helvetica Neue Medium"/>
                </a:rPr>
                <a:t>Static tiles</a:t>
              </a:r>
            </a:p>
          </p:txBody>
        </p:sp>
        <p:sp>
          <p:nvSpPr>
            <p:cNvPr id="16" name="圓角矩形 17">
              <a:extLst>
                <a:ext uri="{FF2B5EF4-FFF2-40B4-BE49-F238E27FC236}">
                  <a16:creationId xmlns:a16="http://schemas.microsoft.com/office/drawing/2014/main" id="{117A2079-0BA1-3EFE-F4BD-C43F34711640}"/>
                </a:ext>
              </a:extLst>
            </p:cNvPr>
            <p:cNvSpPr/>
            <p:nvPr/>
          </p:nvSpPr>
          <p:spPr>
            <a:xfrm>
              <a:off x="6868093" y="3187334"/>
              <a:ext cx="812867" cy="809900"/>
            </a:xfrm>
            <a:prstGeom prst="roundRect">
              <a:avLst/>
            </a:prstGeom>
            <a:noFill/>
            <a:ln w="19050" cap="flat" cmpd="sng" algn="ctr">
              <a:solidFill>
                <a:srgbClr val="FF0000"/>
              </a:solid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608541" eaLnBrk="1" fontAlgn="auto" latinLnBrk="0" hangingPunct="0">
                <a:lnSpc>
                  <a:spcPct val="100000"/>
                </a:lnSpc>
                <a:spcBef>
                  <a:spcPts val="2000"/>
                </a:spcBef>
                <a:spcAft>
                  <a:spcPts val="0"/>
                </a:spcAft>
                <a:buClrTx/>
                <a:buSzTx/>
                <a:buFontTx/>
                <a:buNone/>
                <a:tabLst/>
                <a:defRPr/>
              </a:pPr>
              <a:endParaRPr kumimoji="0" lang="zh-TW" altLang="en-US" sz="2000" b="0" i="0" u="none" strike="noStrike" kern="0" cap="none" spc="0" normalizeH="0" baseline="0" noProof="0" dirty="0">
                <a:ln>
                  <a:noFill/>
                </a:ln>
                <a:solidFill>
                  <a:srgbClr val="FFFFFF"/>
                </a:solidFill>
                <a:effectLst/>
                <a:uLnTx/>
                <a:uFillTx/>
                <a:latin typeface="IBM Plex Sans" panose="020B0503050000000000" pitchFamily="34" charset="0"/>
                <a:sym typeface="Helvetica Neue Medium"/>
              </a:endParaRPr>
            </a:p>
          </p:txBody>
        </p:sp>
      </p:grpSp>
    </p:spTree>
    <p:extLst>
      <p:ext uri="{BB962C8B-B14F-4D97-AF65-F5344CB8AC3E}">
        <p14:creationId xmlns:p14="http://schemas.microsoft.com/office/powerpoint/2010/main" val="178799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3EBAD-3913-F945-7493-5396A4F922C5}"/>
            </a:ext>
          </a:extLst>
        </p:cNvPr>
        <p:cNvGrpSpPr/>
        <p:nvPr/>
      </p:nvGrpSpPr>
      <p:grpSpPr>
        <a:xfrm>
          <a:off x="0" y="0"/>
          <a:ext cx="0" cy="0"/>
          <a:chOff x="0" y="0"/>
          <a:chExt cx="0" cy="0"/>
        </a:xfrm>
      </p:grpSpPr>
      <p:sp>
        <p:nvSpPr>
          <p:cNvPr id="19" name="投影片編號版面配置區 18">
            <a:extLst>
              <a:ext uri="{FF2B5EF4-FFF2-40B4-BE49-F238E27FC236}">
                <a16:creationId xmlns:a16="http://schemas.microsoft.com/office/drawing/2014/main" id="{CA5C753E-6E97-76F1-963F-0359A835FAF7}"/>
              </a:ext>
            </a:extLst>
          </p:cNvPr>
          <p:cNvSpPr>
            <a:spLocks noGrp="1"/>
          </p:cNvSpPr>
          <p:nvPr>
            <p:ph type="sldNum" sz="quarter" idx="12"/>
          </p:nvPr>
        </p:nvSpPr>
        <p:spPr/>
        <p:txBody>
          <a:bodyPr/>
          <a:lstStyle/>
          <a:p>
            <a:fld id="{EACF097E-CCF1-4241-87BD-030B3D15E719}" type="slidenum">
              <a:rPr lang="zh-TW" altLang="en-US" smtClean="0"/>
              <a:t>18</a:t>
            </a:fld>
            <a:endParaRPr lang="zh-TW" altLang="en-US"/>
          </a:p>
        </p:txBody>
      </p:sp>
      <p:sp>
        <p:nvSpPr>
          <p:cNvPr id="2" name="標題 1">
            <a:extLst>
              <a:ext uri="{FF2B5EF4-FFF2-40B4-BE49-F238E27FC236}">
                <a16:creationId xmlns:a16="http://schemas.microsoft.com/office/drawing/2014/main" id="{EC5A5394-05F8-682A-2D04-88603A79FE92}"/>
              </a:ext>
            </a:extLst>
          </p:cNvPr>
          <p:cNvSpPr>
            <a:spLocks noGrp="1"/>
          </p:cNvSpPr>
          <p:nvPr>
            <p:ph type="title"/>
          </p:nvPr>
        </p:nvSpPr>
        <p:spPr>
          <a:xfrm>
            <a:off x="253493" y="214633"/>
            <a:ext cx="8229600" cy="383182"/>
          </a:xfrm>
        </p:spPr>
        <p:txBody>
          <a:bodyPr>
            <a:normAutofit/>
          </a:bodyPr>
          <a:lstStyle/>
          <a:p>
            <a:r>
              <a:rPr lang="en-US" altLang="zh-CN" sz="2100" dirty="0">
                <a:latin typeface="IBM Plex Sans" panose="020B0503050203000203" pitchFamily="34" charset="0"/>
              </a:rPr>
              <a:t>Personalizing SAP Fiori </a:t>
            </a:r>
            <a:endParaRPr lang="zh-TW" altLang="en-US" sz="2100" dirty="0">
              <a:latin typeface="IBM Plex Sans" panose="020B0503050203000203" pitchFamily="34" charset="0"/>
            </a:endParaRPr>
          </a:p>
        </p:txBody>
      </p:sp>
      <p:pic>
        <p:nvPicPr>
          <p:cNvPr id="4" name="图片 3" descr="图形用户界面, 应用程序&#10;&#10;AI 生成的内容可能不正确。">
            <a:extLst>
              <a:ext uri="{FF2B5EF4-FFF2-40B4-BE49-F238E27FC236}">
                <a16:creationId xmlns:a16="http://schemas.microsoft.com/office/drawing/2014/main" id="{89FEB154-466B-68EA-C71C-6877BE131CB3}"/>
              </a:ext>
            </a:extLst>
          </p:cNvPr>
          <p:cNvPicPr>
            <a:picLocks noChangeAspect="1"/>
          </p:cNvPicPr>
          <p:nvPr/>
        </p:nvPicPr>
        <p:blipFill>
          <a:blip r:embed="rId3"/>
          <a:stretch>
            <a:fillRect/>
          </a:stretch>
        </p:blipFill>
        <p:spPr>
          <a:xfrm>
            <a:off x="3012938" y="836023"/>
            <a:ext cx="5979225" cy="3761578"/>
          </a:xfrm>
          <a:prstGeom prst="rect">
            <a:avLst/>
          </a:prstGeom>
        </p:spPr>
      </p:pic>
      <p:sp>
        <p:nvSpPr>
          <p:cNvPr id="8" name="文本框 7">
            <a:extLst>
              <a:ext uri="{FF2B5EF4-FFF2-40B4-BE49-F238E27FC236}">
                <a16:creationId xmlns:a16="http://schemas.microsoft.com/office/drawing/2014/main" id="{2602C4D9-A708-94D2-8017-2A06BE17F07B}"/>
              </a:ext>
            </a:extLst>
          </p:cNvPr>
          <p:cNvSpPr txBox="1"/>
          <p:nvPr/>
        </p:nvSpPr>
        <p:spPr>
          <a:xfrm>
            <a:off x="350521" y="923836"/>
            <a:ext cx="2497182" cy="1015663"/>
          </a:xfrm>
          <a:prstGeom prst="rect">
            <a:avLst/>
          </a:prstGeom>
          <a:noFill/>
        </p:spPr>
        <p:txBody>
          <a:bodyPr wrap="square">
            <a:spAutoFit/>
          </a:bodyPr>
          <a:lstStyle/>
          <a:p>
            <a:pPr marL="182563" indent="-182563">
              <a:buFont typeface="Arial" panose="020B0604020202020204" pitchFamily="34" charset="0"/>
              <a:buChar char="•"/>
            </a:pPr>
            <a:r>
              <a:rPr lang="zh-CN" altLang="en-US" sz="1200" dirty="0">
                <a:latin typeface="Arial (正文)"/>
              </a:rPr>
              <a:t>End users can personalize their own variant of the SAP Fiori launchpad (FLP). The settings can be accessed via the User Actions Menu.</a:t>
            </a:r>
          </a:p>
        </p:txBody>
      </p:sp>
    </p:spTree>
    <p:extLst>
      <p:ext uri="{BB962C8B-B14F-4D97-AF65-F5344CB8AC3E}">
        <p14:creationId xmlns:p14="http://schemas.microsoft.com/office/powerpoint/2010/main" val="52961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2D2F0-4523-562F-83B1-6533AA6A1185}"/>
            </a:ext>
          </a:extLst>
        </p:cNvPr>
        <p:cNvGrpSpPr/>
        <p:nvPr/>
      </p:nvGrpSpPr>
      <p:grpSpPr>
        <a:xfrm>
          <a:off x="0" y="0"/>
          <a:ext cx="0" cy="0"/>
          <a:chOff x="0" y="0"/>
          <a:chExt cx="0" cy="0"/>
        </a:xfrm>
      </p:grpSpPr>
      <p:sp>
        <p:nvSpPr>
          <p:cNvPr id="19" name="投影片編號版面配置區 18">
            <a:extLst>
              <a:ext uri="{FF2B5EF4-FFF2-40B4-BE49-F238E27FC236}">
                <a16:creationId xmlns:a16="http://schemas.microsoft.com/office/drawing/2014/main" id="{52DE2FB0-0B55-35DC-20E6-C76E57094372}"/>
              </a:ext>
            </a:extLst>
          </p:cNvPr>
          <p:cNvSpPr>
            <a:spLocks noGrp="1"/>
          </p:cNvSpPr>
          <p:nvPr>
            <p:ph type="sldNum" sz="quarter" idx="12"/>
          </p:nvPr>
        </p:nvSpPr>
        <p:spPr/>
        <p:txBody>
          <a:bodyPr/>
          <a:lstStyle/>
          <a:p>
            <a:fld id="{EACF097E-CCF1-4241-87BD-030B3D15E719}" type="slidenum">
              <a:rPr lang="zh-TW" altLang="en-US" smtClean="0"/>
              <a:t>19</a:t>
            </a:fld>
            <a:endParaRPr lang="zh-TW" altLang="en-US"/>
          </a:p>
        </p:txBody>
      </p:sp>
      <p:sp>
        <p:nvSpPr>
          <p:cNvPr id="2" name="標題 1">
            <a:extLst>
              <a:ext uri="{FF2B5EF4-FFF2-40B4-BE49-F238E27FC236}">
                <a16:creationId xmlns:a16="http://schemas.microsoft.com/office/drawing/2014/main" id="{6C9E1C74-17F8-3416-9BBF-060CEC73E417}"/>
              </a:ext>
            </a:extLst>
          </p:cNvPr>
          <p:cNvSpPr>
            <a:spLocks noGrp="1"/>
          </p:cNvSpPr>
          <p:nvPr>
            <p:ph type="title"/>
          </p:nvPr>
        </p:nvSpPr>
        <p:spPr>
          <a:xfrm>
            <a:off x="253493" y="214633"/>
            <a:ext cx="8229600" cy="383182"/>
          </a:xfrm>
        </p:spPr>
        <p:txBody>
          <a:bodyPr>
            <a:normAutofit/>
          </a:bodyPr>
          <a:lstStyle/>
          <a:p>
            <a:r>
              <a:rPr lang="en-US" altLang="zh-CN" sz="2100" dirty="0">
                <a:latin typeface="IBM Plex Sans" panose="020B0503050203000203" pitchFamily="34" charset="0"/>
              </a:rPr>
              <a:t>Personalizing SAP Fiori </a:t>
            </a:r>
            <a:endParaRPr lang="zh-TW" altLang="en-US" sz="2100" dirty="0">
              <a:latin typeface="IBM Plex Sans" panose="020B0503050203000203" pitchFamily="34" charset="0"/>
            </a:endParaRPr>
          </a:p>
        </p:txBody>
      </p:sp>
      <p:sp>
        <p:nvSpPr>
          <p:cNvPr id="8" name="文本框 7">
            <a:extLst>
              <a:ext uri="{FF2B5EF4-FFF2-40B4-BE49-F238E27FC236}">
                <a16:creationId xmlns:a16="http://schemas.microsoft.com/office/drawing/2014/main" id="{ABC341DD-023B-B10A-09CC-64D11EE61049}"/>
              </a:ext>
            </a:extLst>
          </p:cNvPr>
          <p:cNvSpPr txBox="1"/>
          <p:nvPr/>
        </p:nvSpPr>
        <p:spPr>
          <a:xfrm>
            <a:off x="350521" y="923836"/>
            <a:ext cx="2497182" cy="1015663"/>
          </a:xfrm>
          <a:prstGeom prst="rect">
            <a:avLst/>
          </a:prstGeom>
          <a:noFill/>
        </p:spPr>
        <p:txBody>
          <a:bodyPr wrap="square">
            <a:spAutoFit/>
          </a:bodyPr>
          <a:lstStyle/>
          <a:p>
            <a:pPr marL="182563" indent="-182563">
              <a:buFont typeface="Arial" panose="020B0604020202020204" pitchFamily="34" charset="0"/>
              <a:buChar char="•"/>
            </a:pPr>
            <a:r>
              <a:rPr lang="zh-CN" altLang="en-US" sz="1200" dirty="0">
                <a:latin typeface="Arial (正文)"/>
              </a:rPr>
              <a:t>End users can personalize their </a:t>
            </a:r>
            <a:r>
              <a:rPr lang="en-US" altLang="zh-CN" sz="1200" dirty="0">
                <a:latin typeface="Arial (正文)"/>
              </a:rPr>
              <a:t>home page </a:t>
            </a:r>
            <a:r>
              <a:rPr lang="zh-CN" altLang="en-US" sz="1200" dirty="0">
                <a:latin typeface="Arial (正文)"/>
              </a:rPr>
              <a:t>SAP Fiori launchpad (FLP). The settings can be accessed via the User Actions Menu.</a:t>
            </a:r>
          </a:p>
        </p:txBody>
      </p:sp>
      <p:pic>
        <p:nvPicPr>
          <p:cNvPr id="5" name="图片 4" descr="图形用户界面&#10;&#10;AI 生成的内容可能不正确。">
            <a:extLst>
              <a:ext uri="{FF2B5EF4-FFF2-40B4-BE49-F238E27FC236}">
                <a16:creationId xmlns:a16="http://schemas.microsoft.com/office/drawing/2014/main" id="{17F61CB6-669B-AAB1-CC15-7FC74754277A}"/>
              </a:ext>
            </a:extLst>
          </p:cNvPr>
          <p:cNvPicPr>
            <a:picLocks noChangeAspect="1"/>
          </p:cNvPicPr>
          <p:nvPr/>
        </p:nvPicPr>
        <p:blipFill>
          <a:blip r:embed="rId3"/>
          <a:stretch>
            <a:fillRect/>
          </a:stretch>
        </p:blipFill>
        <p:spPr>
          <a:xfrm>
            <a:off x="2964610" y="779531"/>
            <a:ext cx="5959780" cy="3917226"/>
          </a:xfrm>
          <a:prstGeom prst="rect">
            <a:avLst/>
          </a:prstGeom>
        </p:spPr>
      </p:pic>
    </p:spTree>
    <p:extLst>
      <p:ext uri="{BB962C8B-B14F-4D97-AF65-F5344CB8AC3E}">
        <p14:creationId xmlns:p14="http://schemas.microsoft.com/office/powerpoint/2010/main" val="317237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AFB44788-736C-D090-CD10-5822AF654810}"/>
              </a:ext>
            </a:extLst>
          </p:cNvPr>
          <p:cNvSpPr>
            <a:spLocks noGrp="1"/>
          </p:cNvSpPr>
          <p:nvPr>
            <p:ph idx="1"/>
          </p:nvPr>
        </p:nvSpPr>
        <p:spPr>
          <a:xfrm>
            <a:off x="281282" y="1037000"/>
            <a:ext cx="8639999" cy="1868932"/>
          </a:xfrm>
        </p:spPr>
        <p:txBody>
          <a:bodyPr vert="horz" lIns="0" tIns="0" rIns="0" bIns="0" rtlCol="0" anchor="t">
            <a:normAutofit/>
          </a:bodyPr>
          <a:lstStyle/>
          <a:p>
            <a:pPr marL="271145" marR="0" lvl="0" indent="-271145" algn="l" defTabSz="685800" rtl="0" eaLnBrk="1" fontAlgn="auto" latinLnBrk="0" hangingPunct="1">
              <a:lnSpc>
                <a:spcPct val="90000"/>
              </a:lnSpc>
              <a:spcBef>
                <a:spcPts val="750"/>
              </a:spcBef>
              <a:spcAft>
                <a:spcPts val="0"/>
              </a:spcAft>
              <a:buClrTx/>
              <a:buSzTx/>
              <a:tabLst/>
              <a:defRPr/>
            </a:pPr>
            <a:r>
              <a:rPr kumimoji="1" lang="en-US" altLang="zh-TW" sz="2000" dirty="0"/>
              <a:t>SAP Fiori Overview – </a:t>
            </a:r>
            <a:r>
              <a:rPr kumimoji="1" lang="en-US" altLang="zh-TW" sz="2000" dirty="0">
                <a:solidFill>
                  <a:schemeClr val="accent2">
                    <a:lumMod val="75000"/>
                  </a:schemeClr>
                </a:solidFill>
              </a:rPr>
              <a:t>(Nicole Mo)</a:t>
            </a:r>
          </a:p>
          <a:p>
            <a:pPr marL="271145" marR="0" lvl="0" indent="-271145" algn="l" defTabSz="685800" rtl="0" eaLnBrk="1" fontAlgn="auto" latinLnBrk="0" hangingPunct="1">
              <a:lnSpc>
                <a:spcPct val="90000"/>
              </a:lnSpc>
              <a:spcBef>
                <a:spcPts val="750"/>
              </a:spcBef>
              <a:spcAft>
                <a:spcPts val="0"/>
              </a:spcAft>
              <a:buClrTx/>
              <a:buSzTx/>
              <a:tabLst/>
              <a:defRPr/>
            </a:pPr>
            <a:r>
              <a:rPr kumimoji="1" lang="en-US" altLang="zh-CN" sz="2000" dirty="0"/>
              <a:t>SAP Fiori APP Library &amp; Authorization – </a:t>
            </a:r>
            <a:r>
              <a:rPr kumimoji="1" lang="en-US" altLang="zh-TW" sz="2000" dirty="0">
                <a:solidFill>
                  <a:schemeClr val="accent2">
                    <a:lumMod val="75000"/>
                  </a:schemeClr>
                </a:solidFill>
              </a:rPr>
              <a:t>(</a:t>
            </a:r>
            <a:r>
              <a:rPr kumimoji="1" lang="en-US" altLang="zh-CN" sz="2000" dirty="0">
                <a:solidFill>
                  <a:schemeClr val="accent2">
                    <a:lumMod val="75000"/>
                  </a:schemeClr>
                </a:solidFill>
              </a:rPr>
              <a:t>Felix Yang</a:t>
            </a:r>
            <a:r>
              <a:rPr kumimoji="1" lang="en-US" altLang="zh-TW" sz="2000" dirty="0">
                <a:solidFill>
                  <a:schemeClr val="accent2">
                    <a:lumMod val="75000"/>
                  </a:schemeClr>
                </a:solidFill>
              </a:rPr>
              <a:t>) </a:t>
            </a:r>
            <a:endParaRPr kumimoji="1" lang="en-US" altLang="zh-CN" sz="2000" dirty="0">
              <a:solidFill>
                <a:schemeClr val="accent2">
                  <a:lumMod val="75000"/>
                </a:schemeClr>
              </a:solidFill>
            </a:endParaRPr>
          </a:p>
          <a:p>
            <a:pPr marL="271145" marR="0" lvl="0" indent="-271145" algn="l" defTabSz="685800" rtl="0" eaLnBrk="1" fontAlgn="auto" latinLnBrk="0" hangingPunct="1">
              <a:lnSpc>
                <a:spcPct val="90000"/>
              </a:lnSpc>
              <a:spcBef>
                <a:spcPts val="750"/>
              </a:spcBef>
              <a:spcAft>
                <a:spcPts val="0"/>
              </a:spcAft>
              <a:buClrTx/>
              <a:buSzTx/>
              <a:tabLst/>
              <a:defRPr/>
            </a:pPr>
            <a:r>
              <a:rPr kumimoji="1" lang="en-US" altLang="zh-CN" sz="2000" dirty="0"/>
              <a:t>SAP </a:t>
            </a:r>
            <a:r>
              <a:rPr lang="en-US" altLang="zh-CN" sz="2000" b="0" i="0" u="none" strike="noStrike" dirty="0">
                <a:solidFill>
                  <a:srgbClr val="000000"/>
                </a:solidFill>
                <a:effectLst/>
                <a:latin typeface="Arial" panose="020B0604020202020204" pitchFamily="34" charset="0"/>
              </a:rPr>
              <a:t>Fiori App Deployment </a:t>
            </a:r>
            <a:r>
              <a:rPr kumimoji="1" lang="en-US" altLang="zh-CN" sz="2000" dirty="0"/>
              <a:t>– </a:t>
            </a:r>
            <a:r>
              <a:rPr kumimoji="1" lang="en-US" altLang="zh-TW" sz="2000" dirty="0">
                <a:solidFill>
                  <a:schemeClr val="accent2">
                    <a:lumMod val="75000"/>
                  </a:schemeClr>
                </a:solidFill>
              </a:rPr>
              <a:t>(</a:t>
            </a:r>
            <a:r>
              <a:rPr kumimoji="1" lang="en-US" altLang="zh-CN" sz="2000" dirty="0">
                <a:solidFill>
                  <a:schemeClr val="accent2">
                    <a:lumMod val="75000"/>
                  </a:schemeClr>
                </a:solidFill>
              </a:rPr>
              <a:t>Clyde Liu</a:t>
            </a:r>
            <a:r>
              <a:rPr kumimoji="1" lang="en-US" altLang="zh-TW" sz="2000" dirty="0">
                <a:solidFill>
                  <a:schemeClr val="accent2">
                    <a:lumMod val="75000"/>
                  </a:schemeClr>
                </a:solidFill>
              </a:rPr>
              <a:t>)</a:t>
            </a:r>
            <a:endParaRPr kumimoji="1" lang="en-US" altLang="zh-CN" sz="2000" dirty="0">
              <a:solidFill>
                <a:schemeClr val="accent2">
                  <a:lumMod val="75000"/>
                </a:schemeClr>
              </a:solidFill>
            </a:endParaRPr>
          </a:p>
          <a:p>
            <a:pPr marL="271145" marR="0" lvl="0" indent="-271145" algn="l" defTabSz="685800" rtl="0" eaLnBrk="1" fontAlgn="auto" latinLnBrk="0" hangingPunct="1">
              <a:lnSpc>
                <a:spcPct val="90000"/>
              </a:lnSpc>
              <a:spcBef>
                <a:spcPts val="750"/>
              </a:spcBef>
              <a:spcAft>
                <a:spcPts val="0"/>
              </a:spcAft>
              <a:buClrTx/>
              <a:buSzTx/>
              <a:tabLst/>
              <a:defRPr/>
            </a:pPr>
            <a:r>
              <a:rPr kumimoji="1" lang="en-US" altLang="zh-CN" sz="2000" dirty="0"/>
              <a:t>SAP Fiori develop, extend sharing – </a:t>
            </a:r>
            <a:r>
              <a:rPr kumimoji="1" lang="en-US" altLang="zh-TW" sz="2000" dirty="0">
                <a:solidFill>
                  <a:schemeClr val="accent2">
                    <a:lumMod val="75000"/>
                  </a:schemeClr>
                </a:solidFill>
              </a:rPr>
              <a:t>(</a:t>
            </a:r>
            <a:r>
              <a:rPr kumimoji="1" lang="en-US" altLang="zh-CN" sz="2000" dirty="0">
                <a:solidFill>
                  <a:schemeClr val="accent2">
                    <a:lumMod val="75000"/>
                  </a:schemeClr>
                </a:solidFill>
              </a:rPr>
              <a:t>Ver Guo</a:t>
            </a:r>
            <a:r>
              <a:rPr kumimoji="1" lang="en-US" altLang="zh-TW" sz="2000" dirty="0">
                <a:solidFill>
                  <a:schemeClr val="accent2">
                    <a:lumMod val="75000"/>
                  </a:schemeClr>
                </a:solidFill>
              </a:rPr>
              <a:t>)</a:t>
            </a:r>
          </a:p>
          <a:p>
            <a:pPr marL="0" marR="0" lvl="0" indent="0" algn="l" defTabSz="685800" rtl="0" eaLnBrk="1" fontAlgn="auto" latinLnBrk="0" hangingPunct="1">
              <a:lnSpc>
                <a:spcPct val="90000"/>
              </a:lnSpc>
              <a:spcBef>
                <a:spcPts val="750"/>
              </a:spcBef>
              <a:spcAft>
                <a:spcPts val="0"/>
              </a:spcAft>
              <a:buClrTx/>
              <a:buSzTx/>
              <a:buNone/>
              <a:tabLst/>
              <a:defRPr/>
            </a:pPr>
            <a:endParaRPr kumimoji="1" lang="zh-TW" altLang="en-US" sz="2000" dirty="0">
              <a:solidFill>
                <a:schemeClr val="accent2">
                  <a:lumMod val="75000"/>
                </a:schemeClr>
              </a:solidFill>
            </a:endParaRPr>
          </a:p>
          <a:p>
            <a:endParaRPr kumimoji="1" lang="en-US" altLang="zh-CN" sz="2000" dirty="0"/>
          </a:p>
          <a:p>
            <a:endParaRPr kumimoji="1" lang="en-US" altLang="zh-CN" sz="2000" dirty="0"/>
          </a:p>
          <a:p>
            <a:endParaRPr lang="zh-TW" altLang="en-US" sz="2000" dirty="0"/>
          </a:p>
        </p:txBody>
      </p:sp>
      <p:sp>
        <p:nvSpPr>
          <p:cNvPr id="3" name="標題 2">
            <a:extLst>
              <a:ext uri="{FF2B5EF4-FFF2-40B4-BE49-F238E27FC236}">
                <a16:creationId xmlns:a16="http://schemas.microsoft.com/office/drawing/2014/main" id="{9479FB43-4268-5DA8-02B6-2EF0D70BF345}"/>
              </a:ext>
            </a:extLst>
          </p:cNvPr>
          <p:cNvSpPr>
            <a:spLocks noGrp="1"/>
          </p:cNvSpPr>
          <p:nvPr>
            <p:ph type="title"/>
          </p:nvPr>
        </p:nvSpPr>
        <p:spPr/>
        <p:txBody>
          <a:bodyPr/>
          <a:lstStyle/>
          <a:p>
            <a:r>
              <a:rPr lang="en-US" altLang="zh-TW" sz="2400" dirty="0"/>
              <a:t>Sharing Topic</a:t>
            </a:r>
            <a:endParaRPr lang="zh-TW" altLang="en-US" sz="2400" dirty="0"/>
          </a:p>
        </p:txBody>
      </p:sp>
      <p:sp>
        <p:nvSpPr>
          <p:cNvPr id="19" name="投影片編號版面配置區 18">
            <a:extLst>
              <a:ext uri="{FF2B5EF4-FFF2-40B4-BE49-F238E27FC236}">
                <a16:creationId xmlns:a16="http://schemas.microsoft.com/office/drawing/2014/main" id="{998EF65E-2C3D-DC8E-E29C-506D8C2CFF6A}"/>
              </a:ext>
            </a:extLst>
          </p:cNvPr>
          <p:cNvSpPr>
            <a:spLocks noGrp="1"/>
          </p:cNvSpPr>
          <p:nvPr>
            <p:ph type="sldNum" sz="quarter" idx="12"/>
          </p:nvPr>
        </p:nvSpPr>
        <p:spPr/>
        <p:txBody>
          <a:bodyPr/>
          <a:lstStyle/>
          <a:p>
            <a:fld id="{EACF097E-CCF1-4241-87BD-030B3D15E719}" type="slidenum">
              <a:rPr lang="zh-TW" altLang="en-US" smtClean="0"/>
              <a:t>2</a:t>
            </a:fld>
            <a:endParaRPr lang="zh-TW" altLang="en-US"/>
          </a:p>
        </p:txBody>
      </p:sp>
    </p:spTree>
    <p:extLst>
      <p:ext uri="{BB962C8B-B14F-4D97-AF65-F5344CB8AC3E}">
        <p14:creationId xmlns:p14="http://schemas.microsoft.com/office/powerpoint/2010/main" val="270626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9FD05-292E-836A-0BE6-714368DC16F5}"/>
            </a:ext>
          </a:extLst>
        </p:cNvPr>
        <p:cNvGrpSpPr/>
        <p:nvPr/>
      </p:nvGrpSpPr>
      <p:grpSpPr>
        <a:xfrm>
          <a:off x="0" y="0"/>
          <a:ext cx="0" cy="0"/>
          <a:chOff x="0" y="0"/>
          <a:chExt cx="0" cy="0"/>
        </a:xfrm>
      </p:grpSpPr>
      <p:sp>
        <p:nvSpPr>
          <p:cNvPr id="19" name="投影片編號版面配置區 18">
            <a:extLst>
              <a:ext uri="{FF2B5EF4-FFF2-40B4-BE49-F238E27FC236}">
                <a16:creationId xmlns:a16="http://schemas.microsoft.com/office/drawing/2014/main" id="{95FE0B7C-CF79-3518-3809-8AEA7715CF91}"/>
              </a:ext>
            </a:extLst>
          </p:cNvPr>
          <p:cNvSpPr>
            <a:spLocks noGrp="1"/>
          </p:cNvSpPr>
          <p:nvPr>
            <p:ph type="sldNum" sz="quarter" idx="12"/>
          </p:nvPr>
        </p:nvSpPr>
        <p:spPr/>
        <p:txBody>
          <a:bodyPr/>
          <a:lstStyle/>
          <a:p>
            <a:fld id="{EACF097E-CCF1-4241-87BD-030B3D15E719}" type="slidenum">
              <a:rPr lang="zh-TW" altLang="en-US" smtClean="0"/>
              <a:t>20</a:t>
            </a:fld>
            <a:endParaRPr lang="zh-TW" altLang="en-US"/>
          </a:p>
        </p:txBody>
      </p:sp>
      <p:sp>
        <p:nvSpPr>
          <p:cNvPr id="2" name="標題 1">
            <a:extLst>
              <a:ext uri="{FF2B5EF4-FFF2-40B4-BE49-F238E27FC236}">
                <a16:creationId xmlns:a16="http://schemas.microsoft.com/office/drawing/2014/main" id="{0D986CCB-0199-DE96-9BAA-A43C2DAD52E8}"/>
              </a:ext>
            </a:extLst>
          </p:cNvPr>
          <p:cNvSpPr>
            <a:spLocks noGrp="1"/>
          </p:cNvSpPr>
          <p:nvPr>
            <p:ph type="title"/>
          </p:nvPr>
        </p:nvSpPr>
        <p:spPr>
          <a:xfrm>
            <a:off x="253493" y="214633"/>
            <a:ext cx="8229600" cy="383182"/>
          </a:xfrm>
        </p:spPr>
        <p:txBody>
          <a:bodyPr>
            <a:normAutofit/>
          </a:bodyPr>
          <a:lstStyle/>
          <a:p>
            <a:r>
              <a:rPr lang="en-US" altLang="zh-CN" sz="2100" dirty="0">
                <a:latin typeface="IBM Plex Sans" panose="020B0503050203000203" pitchFamily="34" charset="0"/>
              </a:rPr>
              <a:t>SAP Fiori Search </a:t>
            </a:r>
            <a:endParaRPr lang="zh-TW" altLang="en-US" sz="2100" dirty="0">
              <a:latin typeface="IBM Plex Sans" panose="020B0503050203000203" pitchFamily="34" charset="0"/>
            </a:endParaRPr>
          </a:p>
        </p:txBody>
      </p:sp>
      <p:sp>
        <p:nvSpPr>
          <p:cNvPr id="8" name="文本框 7">
            <a:extLst>
              <a:ext uri="{FF2B5EF4-FFF2-40B4-BE49-F238E27FC236}">
                <a16:creationId xmlns:a16="http://schemas.microsoft.com/office/drawing/2014/main" id="{534B1EC2-A9FC-1A27-0FC7-0BC7993D8CB6}"/>
              </a:ext>
            </a:extLst>
          </p:cNvPr>
          <p:cNvSpPr txBox="1"/>
          <p:nvPr/>
        </p:nvSpPr>
        <p:spPr>
          <a:xfrm>
            <a:off x="253493" y="1054465"/>
            <a:ext cx="2706188" cy="2631490"/>
          </a:xfrm>
          <a:prstGeom prst="rect">
            <a:avLst/>
          </a:prstGeom>
          <a:noFill/>
        </p:spPr>
        <p:txBody>
          <a:bodyPr wrap="square">
            <a:spAutoFit/>
          </a:bodyPr>
          <a:lstStyle/>
          <a:p>
            <a:pPr marL="182563" indent="-182563">
              <a:buFont typeface="Arial" panose="020B0604020202020204" pitchFamily="34" charset="0"/>
              <a:buChar char="•"/>
            </a:pPr>
            <a:r>
              <a:rPr lang="en-US" altLang="zh-CN" sz="1100" dirty="0"/>
              <a:t>SAP Fiori offers a powerful search to find contents in the SAP Fiori launchpad (FLP). Using any database, you can search for text fragments of SAP Fiori tiles. However, when using SAP HANA, all business data of the back-end server (BES) can be searched quickly. </a:t>
            </a:r>
          </a:p>
          <a:p>
            <a:pPr marL="182563" indent="-182563">
              <a:buFont typeface="Arial" panose="020B0604020202020204" pitchFamily="34" charset="0"/>
              <a:buChar char="•"/>
            </a:pPr>
            <a:endParaRPr lang="en-US" altLang="zh-CN" sz="1100" dirty="0"/>
          </a:p>
          <a:p>
            <a:pPr marL="182563" indent="-182563">
              <a:buFont typeface="Arial" panose="020B0604020202020204" pitchFamily="34" charset="0"/>
              <a:buChar char="•"/>
            </a:pPr>
            <a:r>
              <a:rPr lang="en-US" altLang="zh-CN" sz="1100" dirty="0"/>
              <a:t>To access the SAP Fiori search, open the Search field at the top of the FLP, select a data area, and enter any value of a dataset in the BES. You may use the wildcard * as a placeholder</a:t>
            </a:r>
            <a:r>
              <a:rPr lang="zh-CN" altLang="en-US" sz="1100" dirty="0"/>
              <a:t>.</a:t>
            </a:r>
          </a:p>
        </p:txBody>
      </p:sp>
      <p:pic>
        <p:nvPicPr>
          <p:cNvPr id="4" name="图片 3" descr="图形用户界面&#10;&#10;AI 生成的内容可能不正确。">
            <a:extLst>
              <a:ext uri="{FF2B5EF4-FFF2-40B4-BE49-F238E27FC236}">
                <a16:creationId xmlns:a16="http://schemas.microsoft.com/office/drawing/2014/main" id="{5D0BDFBB-07DD-DEBE-E50D-03639B17C038}"/>
              </a:ext>
            </a:extLst>
          </p:cNvPr>
          <p:cNvPicPr>
            <a:picLocks noChangeAspect="1"/>
          </p:cNvPicPr>
          <p:nvPr/>
        </p:nvPicPr>
        <p:blipFill>
          <a:blip r:embed="rId3"/>
          <a:stretch>
            <a:fillRect/>
          </a:stretch>
        </p:blipFill>
        <p:spPr>
          <a:xfrm>
            <a:off x="3080037" y="795387"/>
            <a:ext cx="5810470" cy="3552726"/>
          </a:xfrm>
          <a:prstGeom prst="rect">
            <a:avLst/>
          </a:prstGeom>
        </p:spPr>
      </p:pic>
    </p:spTree>
    <p:extLst>
      <p:ext uri="{BB962C8B-B14F-4D97-AF65-F5344CB8AC3E}">
        <p14:creationId xmlns:p14="http://schemas.microsoft.com/office/powerpoint/2010/main" val="7420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0EFFC-6985-5E6E-B5B8-6B226CC14586}"/>
            </a:ext>
          </a:extLst>
        </p:cNvPr>
        <p:cNvGrpSpPr/>
        <p:nvPr/>
      </p:nvGrpSpPr>
      <p:grpSpPr>
        <a:xfrm>
          <a:off x="0" y="0"/>
          <a:ext cx="0" cy="0"/>
          <a:chOff x="0" y="0"/>
          <a:chExt cx="0" cy="0"/>
        </a:xfrm>
      </p:grpSpPr>
      <p:sp>
        <p:nvSpPr>
          <p:cNvPr id="19" name="投影片編號版面配置區 18">
            <a:extLst>
              <a:ext uri="{FF2B5EF4-FFF2-40B4-BE49-F238E27FC236}">
                <a16:creationId xmlns:a16="http://schemas.microsoft.com/office/drawing/2014/main" id="{5009BE89-4D0C-0770-19B8-5AFCD8007C8B}"/>
              </a:ext>
            </a:extLst>
          </p:cNvPr>
          <p:cNvSpPr>
            <a:spLocks noGrp="1"/>
          </p:cNvSpPr>
          <p:nvPr>
            <p:ph type="sldNum" sz="quarter" idx="12"/>
          </p:nvPr>
        </p:nvSpPr>
        <p:spPr/>
        <p:txBody>
          <a:bodyPr/>
          <a:lstStyle/>
          <a:p>
            <a:fld id="{EACF097E-CCF1-4241-87BD-030B3D15E719}" type="slidenum">
              <a:rPr lang="zh-TW" altLang="en-US" smtClean="0"/>
              <a:t>21</a:t>
            </a:fld>
            <a:endParaRPr lang="zh-TW" altLang="en-US"/>
          </a:p>
        </p:txBody>
      </p:sp>
      <p:sp>
        <p:nvSpPr>
          <p:cNvPr id="2" name="標題 2">
            <a:extLst>
              <a:ext uri="{FF2B5EF4-FFF2-40B4-BE49-F238E27FC236}">
                <a16:creationId xmlns:a16="http://schemas.microsoft.com/office/drawing/2014/main" id="{2422F7EE-FEE1-4FAA-AB78-6BD5E1BC63FD}"/>
              </a:ext>
            </a:extLst>
          </p:cNvPr>
          <p:cNvSpPr>
            <a:spLocks noGrp="1"/>
          </p:cNvSpPr>
          <p:nvPr>
            <p:ph type="title"/>
          </p:nvPr>
        </p:nvSpPr>
        <p:spPr>
          <a:xfrm>
            <a:off x="251285" y="191586"/>
            <a:ext cx="8640000" cy="486993"/>
          </a:xfrm>
        </p:spPr>
        <p:txBody>
          <a:bodyPr>
            <a:normAutofit/>
          </a:bodyPr>
          <a:lstStyle/>
          <a:p>
            <a:r>
              <a:rPr lang="en-US" altLang="zh-CN" sz="2400" dirty="0"/>
              <a:t>SAP </a:t>
            </a:r>
            <a:r>
              <a:rPr lang="en-US" altLang="zh-CN" sz="2100" dirty="0"/>
              <a:t>Fiori</a:t>
            </a:r>
            <a:r>
              <a:rPr lang="en-US" altLang="zh-CN" sz="2400" dirty="0"/>
              <a:t> APP Types</a:t>
            </a:r>
            <a:r>
              <a:rPr lang="en-US" altLang="zh-TW" sz="2400" dirty="0"/>
              <a:t> (S/4 HANA 2021)</a:t>
            </a:r>
            <a:r>
              <a:rPr lang="en-US" altLang="zh-CN" sz="2400" dirty="0"/>
              <a:t> </a:t>
            </a:r>
            <a:endParaRPr lang="zh-TW" altLang="en-US" sz="2400" dirty="0"/>
          </a:p>
        </p:txBody>
      </p:sp>
      <p:pic>
        <p:nvPicPr>
          <p:cNvPr id="3" name="圖片 4">
            <a:extLst>
              <a:ext uri="{FF2B5EF4-FFF2-40B4-BE49-F238E27FC236}">
                <a16:creationId xmlns:a16="http://schemas.microsoft.com/office/drawing/2014/main" id="{077C00E5-C5BA-C3F1-B591-1D9374E32010}"/>
              </a:ext>
            </a:extLst>
          </p:cNvPr>
          <p:cNvPicPr>
            <a:picLocks noChangeAspect="1"/>
          </p:cNvPicPr>
          <p:nvPr/>
        </p:nvPicPr>
        <p:blipFill rotWithShape="1">
          <a:blip r:embed="rId3"/>
          <a:srcRect b="16273"/>
          <a:stretch/>
        </p:blipFill>
        <p:spPr>
          <a:xfrm>
            <a:off x="2520112" y="1046829"/>
            <a:ext cx="5976602" cy="2985668"/>
          </a:xfrm>
          <a:prstGeom prst="rect">
            <a:avLst/>
          </a:prstGeom>
        </p:spPr>
      </p:pic>
      <p:grpSp>
        <p:nvGrpSpPr>
          <p:cNvPr id="4" name="组合 3">
            <a:extLst>
              <a:ext uri="{FF2B5EF4-FFF2-40B4-BE49-F238E27FC236}">
                <a16:creationId xmlns:a16="http://schemas.microsoft.com/office/drawing/2014/main" id="{5BD7046C-DA7D-E9AF-7FA4-80A55B02798D}"/>
              </a:ext>
            </a:extLst>
          </p:cNvPr>
          <p:cNvGrpSpPr/>
          <p:nvPr/>
        </p:nvGrpSpPr>
        <p:grpSpPr>
          <a:xfrm>
            <a:off x="530648" y="1111002"/>
            <a:ext cx="2069432" cy="2921495"/>
            <a:chOff x="658985" y="1131785"/>
            <a:chExt cx="2069432" cy="2879930"/>
          </a:xfrm>
        </p:grpSpPr>
        <p:grpSp>
          <p:nvGrpSpPr>
            <p:cNvPr id="7" name="群組 16">
              <a:extLst>
                <a:ext uri="{FF2B5EF4-FFF2-40B4-BE49-F238E27FC236}">
                  <a16:creationId xmlns:a16="http://schemas.microsoft.com/office/drawing/2014/main" id="{D9FDA7FF-4CE8-2371-78D8-EBD8E6DC0B17}"/>
                </a:ext>
              </a:extLst>
            </p:cNvPr>
            <p:cNvGrpSpPr/>
            <p:nvPr/>
          </p:nvGrpSpPr>
          <p:grpSpPr>
            <a:xfrm>
              <a:off x="658985" y="1131785"/>
              <a:ext cx="2069432" cy="2879930"/>
              <a:chOff x="559070" y="1116616"/>
              <a:chExt cx="2845317" cy="4302051"/>
            </a:xfrm>
          </p:grpSpPr>
          <p:pic>
            <p:nvPicPr>
              <p:cNvPr id="9" name="圖片 7">
                <a:extLst>
                  <a:ext uri="{FF2B5EF4-FFF2-40B4-BE49-F238E27FC236}">
                    <a16:creationId xmlns:a16="http://schemas.microsoft.com/office/drawing/2014/main" id="{87DA0FEB-97C3-1871-2616-89A421DC144D}"/>
                  </a:ext>
                </a:extLst>
              </p:cNvPr>
              <p:cNvPicPr>
                <a:picLocks noChangeAspect="1"/>
              </p:cNvPicPr>
              <p:nvPr/>
            </p:nvPicPr>
            <p:blipFill>
              <a:blip r:embed="rId4"/>
              <a:stretch>
                <a:fillRect/>
              </a:stretch>
            </p:blipFill>
            <p:spPr>
              <a:xfrm>
                <a:off x="559070" y="1116616"/>
                <a:ext cx="2845317" cy="4302051"/>
              </a:xfrm>
              <a:prstGeom prst="rect">
                <a:avLst/>
              </a:prstGeom>
            </p:spPr>
          </p:pic>
          <p:sp>
            <p:nvSpPr>
              <p:cNvPr id="10" name="矩形 9">
                <a:extLst>
                  <a:ext uri="{FF2B5EF4-FFF2-40B4-BE49-F238E27FC236}">
                    <a16:creationId xmlns:a16="http://schemas.microsoft.com/office/drawing/2014/main" id="{B5EFAC8A-BED9-D39A-CD32-2ED95530E585}"/>
                  </a:ext>
                </a:extLst>
              </p:cNvPr>
              <p:cNvSpPr/>
              <p:nvPr/>
            </p:nvSpPr>
            <p:spPr bwMode="auto">
              <a:xfrm>
                <a:off x="675501" y="1174180"/>
                <a:ext cx="1525778" cy="338666"/>
              </a:xfrm>
              <a:prstGeom prst="rect">
                <a:avLst/>
              </a:prstGeom>
              <a:solidFill>
                <a:srgbClr val="FFD05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TW" sz="1400" b="1" dirty="0">
                    <a:latin typeface="Arial" charset="0"/>
                    <a:ea typeface="新細明體" charset="-120"/>
                  </a:rPr>
                  <a:t>SAP </a:t>
                </a:r>
                <a:r>
                  <a:rPr kumimoji="0" lang="en-US" altLang="zh-TW" sz="1400" b="1" i="0" u="none" strike="noStrike" cap="none" normalizeH="0" baseline="0" dirty="0">
                    <a:ln>
                      <a:noFill/>
                    </a:ln>
                    <a:solidFill>
                      <a:schemeClr val="tx1"/>
                    </a:solidFill>
                    <a:effectLst/>
                    <a:latin typeface="Arial" charset="0"/>
                    <a:ea typeface="新細明體" charset="-120"/>
                  </a:rPr>
                  <a:t>GUI</a:t>
                </a:r>
                <a:endParaRPr kumimoji="0" lang="zh-TW" altLang="en-US" sz="1400" b="1" i="0" u="none" strike="noStrike" cap="none" normalizeH="0" baseline="0" dirty="0">
                  <a:ln>
                    <a:noFill/>
                  </a:ln>
                  <a:solidFill>
                    <a:schemeClr val="tx1"/>
                  </a:solidFill>
                  <a:effectLst/>
                  <a:latin typeface="Arial" charset="0"/>
                  <a:ea typeface="新細明體" charset="-120"/>
                </a:endParaRPr>
              </a:p>
            </p:txBody>
          </p:sp>
          <p:pic>
            <p:nvPicPr>
              <p:cNvPr id="11" name="圖片 8">
                <a:extLst>
                  <a:ext uri="{FF2B5EF4-FFF2-40B4-BE49-F238E27FC236}">
                    <a16:creationId xmlns:a16="http://schemas.microsoft.com/office/drawing/2014/main" id="{02A64986-6439-D030-4AAF-9E2681ED2355}"/>
                  </a:ext>
                </a:extLst>
              </p:cNvPr>
              <p:cNvPicPr>
                <a:picLocks noChangeAspect="1"/>
              </p:cNvPicPr>
              <p:nvPr/>
            </p:nvPicPr>
            <p:blipFill>
              <a:blip r:embed="rId5"/>
              <a:stretch>
                <a:fillRect/>
              </a:stretch>
            </p:blipFill>
            <p:spPr>
              <a:xfrm>
                <a:off x="642470" y="3279623"/>
                <a:ext cx="2612347" cy="1981692"/>
              </a:xfrm>
              <a:prstGeom prst="rect">
                <a:avLst/>
              </a:prstGeom>
            </p:spPr>
          </p:pic>
          <p:sp>
            <p:nvSpPr>
              <p:cNvPr id="12" name="文字方塊 9">
                <a:extLst>
                  <a:ext uri="{FF2B5EF4-FFF2-40B4-BE49-F238E27FC236}">
                    <a16:creationId xmlns:a16="http://schemas.microsoft.com/office/drawing/2014/main" id="{0580F5C7-B9C1-DD7D-7137-1C1A24E1C38F}"/>
                  </a:ext>
                </a:extLst>
              </p:cNvPr>
              <p:cNvSpPr txBox="1"/>
              <p:nvPr/>
            </p:nvSpPr>
            <p:spPr>
              <a:xfrm>
                <a:off x="675502" y="1749757"/>
                <a:ext cx="2524899" cy="1402262"/>
              </a:xfrm>
              <a:prstGeom prst="rect">
                <a:avLst/>
              </a:prstGeom>
              <a:solidFill>
                <a:schemeClr val="bg1"/>
              </a:solidFill>
            </p:spPr>
            <p:txBody>
              <a:bodyPr wrap="square" rtlCol="0" anchor="ctr">
                <a:spAutoFit/>
              </a:bodyPr>
              <a:lstStyle/>
              <a:p>
                <a:endParaRPr lang="en-US" altLang="zh-TW" sz="1100" b="1" dirty="0"/>
              </a:p>
              <a:p>
                <a:endParaRPr lang="en-US" altLang="zh-TW" sz="1100" b="1" dirty="0"/>
              </a:p>
              <a:p>
                <a:r>
                  <a:rPr lang="en-US" altLang="zh-TW" sz="1100" b="1" dirty="0"/>
                  <a:t>SAP</a:t>
                </a:r>
                <a:r>
                  <a:rPr lang="zh-TW" altLang="en-US" sz="1100" b="1" dirty="0"/>
                  <a:t> </a:t>
                </a:r>
                <a:r>
                  <a:rPr lang="en-US" altLang="zh-TW" sz="1100" b="1" dirty="0"/>
                  <a:t>GUI</a:t>
                </a:r>
              </a:p>
              <a:p>
                <a:endParaRPr lang="en-US" altLang="zh-TW" sz="1100" b="1" dirty="0"/>
              </a:p>
              <a:p>
                <a:endParaRPr lang="en-US" altLang="zh-TW" sz="1100" b="1" dirty="0"/>
              </a:p>
            </p:txBody>
          </p:sp>
          <p:pic>
            <p:nvPicPr>
              <p:cNvPr id="13" name="圖片 15">
                <a:extLst>
                  <a:ext uri="{FF2B5EF4-FFF2-40B4-BE49-F238E27FC236}">
                    <a16:creationId xmlns:a16="http://schemas.microsoft.com/office/drawing/2014/main" id="{B82E57F9-48B8-FF63-6A94-0368EC4D0445}"/>
                  </a:ext>
                </a:extLst>
              </p:cNvPr>
              <p:cNvPicPr>
                <a:picLocks noChangeAspect="1"/>
              </p:cNvPicPr>
              <p:nvPr/>
            </p:nvPicPr>
            <p:blipFill rotWithShape="1">
              <a:blip r:embed="rId6"/>
              <a:srcRect l="2640" b="16068"/>
              <a:stretch/>
            </p:blipFill>
            <p:spPr>
              <a:xfrm>
                <a:off x="2774503" y="1198442"/>
                <a:ext cx="491564" cy="469491"/>
              </a:xfrm>
              <a:prstGeom prst="rect">
                <a:avLst/>
              </a:prstGeom>
            </p:spPr>
          </p:pic>
        </p:grpSp>
        <p:pic>
          <p:nvPicPr>
            <p:cNvPr id="8" name="圖片 13" descr="一張含有 螢幕擷取畫面, 黃色, Rectangle, 鮮豔 的圖片&#10;&#10;自動產生的描述">
              <a:extLst>
                <a:ext uri="{FF2B5EF4-FFF2-40B4-BE49-F238E27FC236}">
                  <a16:creationId xmlns:a16="http://schemas.microsoft.com/office/drawing/2014/main" id="{D7B89D13-DBED-BA10-2FEC-FCAAC3819C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4375" y="1257584"/>
              <a:ext cx="357520" cy="172247"/>
            </a:xfrm>
            <a:prstGeom prst="rect">
              <a:avLst/>
            </a:prstGeom>
          </p:spPr>
        </p:pic>
      </p:grpSp>
    </p:spTree>
    <p:extLst>
      <p:ext uri="{BB962C8B-B14F-4D97-AF65-F5344CB8AC3E}">
        <p14:creationId xmlns:p14="http://schemas.microsoft.com/office/powerpoint/2010/main" val="86399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4B6FD-3912-4091-90B6-CE3A6814522E}"/>
            </a:ext>
          </a:extLst>
        </p:cNvPr>
        <p:cNvGrpSpPr/>
        <p:nvPr/>
      </p:nvGrpSpPr>
      <p:grpSpPr>
        <a:xfrm>
          <a:off x="0" y="0"/>
          <a:ext cx="0" cy="0"/>
          <a:chOff x="0" y="0"/>
          <a:chExt cx="0" cy="0"/>
        </a:xfrm>
      </p:grpSpPr>
      <p:sp>
        <p:nvSpPr>
          <p:cNvPr id="19" name="投影片編號版面配置區 18">
            <a:extLst>
              <a:ext uri="{FF2B5EF4-FFF2-40B4-BE49-F238E27FC236}">
                <a16:creationId xmlns:a16="http://schemas.microsoft.com/office/drawing/2014/main" id="{0D11ABDB-6AED-05DB-6432-F3803845B170}"/>
              </a:ext>
            </a:extLst>
          </p:cNvPr>
          <p:cNvSpPr>
            <a:spLocks noGrp="1"/>
          </p:cNvSpPr>
          <p:nvPr>
            <p:ph type="sldNum" sz="quarter" idx="12"/>
          </p:nvPr>
        </p:nvSpPr>
        <p:spPr/>
        <p:txBody>
          <a:bodyPr/>
          <a:lstStyle/>
          <a:p>
            <a:fld id="{EACF097E-CCF1-4241-87BD-030B3D15E719}" type="slidenum">
              <a:rPr lang="zh-TW" altLang="en-US" smtClean="0"/>
              <a:t>22</a:t>
            </a:fld>
            <a:endParaRPr lang="zh-TW" altLang="en-US"/>
          </a:p>
        </p:txBody>
      </p:sp>
      <p:sp>
        <p:nvSpPr>
          <p:cNvPr id="2" name="標題 2">
            <a:extLst>
              <a:ext uri="{FF2B5EF4-FFF2-40B4-BE49-F238E27FC236}">
                <a16:creationId xmlns:a16="http://schemas.microsoft.com/office/drawing/2014/main" id="{D1570068-0142-E4B5-4F84-9D664E3C70EF}"/>
              </a:ext>
            </a:extLst>
          </p:cNvPr>
          <p:cNvSpPr>
            <a:spLocks noGrp="1"/>
          </p:cNvSpPr>
          <p:nvPr>
            <p:ph type="title"/>
          </p:nvPr>
        </p:nvSpPr>
        <p:spPr>
          <a:xfrm>
            <a:off x="251285" y="191586"/>
            <a:ext cx="8640000" cy="486993"/>
          </a:xfrm>
        </p:spPr>
        <p:txBody>
          <a:bodyPr>
            <a:normAutofit/>
          </a:bodyPr>
          <a:lstStyle/>
          <a:p>
            <a:r>
              <a:rPr lang="en-US" altLang="zh-CN" sz="2400" dirty="0"/>
              <a:t>SAP </a:t>
            </a:r>
            <a:r>
              <a:rPr lang="en-US" altLang="zh-CN" sz="2100" dirty="0"/>
              <a:t>Fiori</a:t>
            </a:r>
            <a:r>
              <a:rPr lang="en-US" altLang="zh-CN" sz="2400" dirty="0"/>
              <a:t> APP Types</a:t>
            </a:r>
            <a:r>
              <a:rPr lang="en-US" altLang="zh-TW" sz="2400" dirty="0"/>
              <a:t> (S/4 HANA 2021)</a:t>
            </a:r>
            <a:r>
              <a:rPr lang="en-US" altLang="zh-CN" sz="2400" dirty="0"/>
              <a:t> </a:t>
            </a:r>
            <a:endParaRPr lang="zh-TW" altLang="en-US" sz="2400" dirty="0"/>
          </a:p>
        </p:txBody>
      </p:sp>
      <p:pic>
        <p:nvPicPr>
          <p:cNvPr id="6" name="图片 5" descr="图形用户界面, 表格&#10;&#10;AI 生成的内容可能不正确。">
            <a:extLst>
              <a:ext uri="{FF2B5EF4-FFF2-40B4-BE49-F238E27FC236}">
                <a16:creationId xmlns:a16="http://schemas.microsoft.com/office/drawing/2014/main" id="{3D51E8F2-6BAB-8133-38F8-1C8E7ED2FE81}"/>
              </a:ext>
            </a:extLst>
          </p:cNvPr>
          <p:cNvPicPr>
            <a:picLocks noChangeAspect="1"/>
          </p:cNvPicPr>
          <p:nvPr/>
        </p:nvPicPr>
        <p:blipFill>
          <a:blip r:embed="rId3"/>
          <a:stretch>
            <a:fillRect/>
          </a:stretch>
        </p:blipFill>
        <p:spPr>
          <a:xfrm>
            <a:off x="2663301" y="970104"/>
            <a:ext cx="5672174" cy="3388828"/>
          </a:xfrm>
          <a:prstGeom prst="rect">
            <a:avLst/>
          </a:prstGeom>
        </p:spPr>
      </p:pic>
      <p:sp>
        <p:nvSpPr>
          <p:cNvPr id="15" name="文本框 14">
            <a:extLst>
              <a:ext uri="{FF2B5EF4-FFF2-40B4-BE49-F238E27FC236}">
                <a16:creationId xmlns:a16="http://schemas.microsoft.com/office/drawing/2014/main" id="{226D6B67-F1B4-083D-4E50-15370D3A0454}"/>
              </a:ext>
            </a:extLst>
          </p:cNvPr>
          <p:cNvSpPr txBox="1"/>
          <p:nvPr/>
        </p:nvSpPr>
        <p:spPr>
          <a:xfrm>
            <a:off x="393328" y="1119838"/>
            <a:ext cx="2082612" cy="830997"/>
          </a:xfrm>
          <a:prstGeom prst="rect">
            <a:avLst/>
          </a:prstGeom>
          <a:noFill/>
        </p:spPr>
        <p:txBody>
          <a:bodyPr wrap="square">
            <a:spAutoFit/>
          </a:bodyPr>
          <a:lstStyle/>
          <a:p>
            <a:pPr marL="171450" indent="-171450">
              <a:buFont typeface="Arial" panose="020B0604020202020204" pitchFamily="34" charset="0"/>
              <a:buChar char="•"/>
            </a:pPr>
            <a:r>
              <a:rPr lang="en-US" altLang="zh-CN" sz="1200" dirty="0"/>
              <a:t>The three types of SAP Fiori apps are different in terms of their usage of additional technologies</a:t>
            </a:r>
            <a:endParaRPr lang="zh-CN" altLang="en-US" sz="1200" dirty="0"/>
          </a:p>
        </p:txBody>
      </p:sp>
    </p:spTree>
    <p:extLst>
      <p:ext uri="{BB962C8B-B14F-4D97-AF65-F5344CB8AC3E}">
        <p14:creationId xmlns:p14="http://schemas.microsoft.com/office/powerpoint/2010/main" val="345885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46C97-C1CA-C4DA-C81B-B486A3F97F58}"/>
            </a:ext>
          </a:extLst>
        </p:cNvPr>
        <p:cNvGrpSpPr/>
        <p:nvPr/>
      </p:nvGrpSpPr>
      <p:grpSpPr>
        <a:xfrm>
          <a:off x="0" y="0"/>
          <a:ext cx="0" cy="0"/>
          <a:chOff x="0" y="0"/>
          <a:chExt cx="0" cy="0"/>
        </a:xfrm>
      </p:grpSpPr>
      <p:sp>
        <p:nvSpPr>
          <p:cNvPr id="19" name="投影片編號版面配置區 18">
            <a:extLst>
              <a:ext uri="{FF2B5EF4-FFF2-40B4-BE49-F238E27FC236}">
                <a16:creationId xmlns:a16="http://schemas.microsoft.com/office/drawing/2014/main" id="{BD19F4F2-FA23-10C1-0270-780CDC6DA512}"/>
              </a:ext>
            </a:extLst>
          </p:cNvPr>
          <p:cNvSpPr>
            <a:spLocks noGrp="1"/>
          </p:cNvSpPr>
          <p:nvPr>
            <p:ph type="sldNum" sz="quarter" idx="12"/>
          </p:nvPr>
        </p:nvSpPr>
        <p:spPr/>
        <p:txBody>
          <a:bodyPr/>
          <a:lstStyle/>
          <a:p>
            <a:fld id="{EACF097E-CCF1-4241-87BD-030B3D15E719}" type="slidenum">
              <a:rPr lang="zh-TW" altLang="en-US" smtClean="0"/>
              <a:t>23</a:t>
            </a:fld>
            <a:endParaRPr lang="zh-TW" altLang="en-US"/>
          </a:p>
        </p:txBody>
      </p:sp>
      <p:sp>
        <p:nvSpPr>
          <p:cNvPr id="6" name="標題 1">
            <a:extLst>
              <a:ext uri="{FF2B5EF4-FFF2-40B4-BE49-F238E27FC236}">
                <a16:creationId xmlns:a16="http://schemas.microsoft.com/office/drawing/2014/main" id="{4DB5AB48-770E-D570-7648-92E39D456C38}"/>
              </a:ext>
            </a:extLst>
          </p:cNvPr>
          <p:cNvSpPr>
            <a:spLocks noGrp="1"/>
          </p:cNvSpPr>
          <p:nvPr>
            <p:ph type="title"/>
          </p:nvPr>
        </p:nvSpPr>
        <p:spPr>
          <a:xfrm>
            <a:off x="281282" y="182993"/>
            <a:ext cx="10972800" cy="523220"/>
          </a:xfrm>
        </p:spPr>
        <p:txBody>
          <a:bodyPr>
            <a:normAutofit/>
          </a:bodyPr>
          <a:lstStyle/>
          <a:p>
            <a:r>
              <a:rPr lang="en-US" altLang="zh-CN" sz="2100" dirty="0"/>
              <a:t>SAP Fiori elements </a:t>
            </a:r>
            <a:endParaRPr lang="zh-TW" altLang="en-US" sz="2100" dirty="0"/>
          </a:p>
        </p:txBody>
      </p:sp>
      <p:pic>
        <p:nvPicPr>
          <p:cNvPr id="3" name="图片 2" descr="图形用户界面, 应用程序&#10;&#10;描述已自动生成">
            <a:extLst>
              <a:ext uri="{FF2B5EF4-FFF2-40B4-BE49-F238E27FC236}">
                <a16:creationId xmlns:a16="http://schemas.microsoft.com/office/drawing/2014/main" id="{D168E8A7-7FE3-0CF6-0A45-54EF79E2C4CF}"/>
              </a:ext>
            </a:extLst>
          </p:cNvPr>
          <p:cNvPicPr>
            <a:picLocks noChangeAspect="1"/>
          </p:cNvPicPr>
          <p:nvPr/>
        </p:nvPicPr>
        <p:blipFill>
          <a:blip r:embed="rId3"/>
          <a:stretch>
            <a:fillRect/>
          </a:stretch>
        </p:blipFill>
        <p:spPr>
          <a:xfrm>
            <a:off x="530816" y="676489"/>
            <a:ext cx="8099135" cy="3942006"/>
          </a:xfrm>
          <a:prstGeom prst="rect">
            <a:avLst/>
          </a:prstGeom>
        </p:spPr>
      </p:pic>
    </p:spTree>
    <p:extLst>
      <p:ext uri="{BB962C8B-B14F-4D97-AF65-F5344CB8AC3E}">
        <p14:creationId xmlns:p14="http://schemas.microsoft.com/office/powerpoint/2010/main" val="133692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0E1CB-2238-50AA-AF16-CE39CB5EC7DF}"/>
            </a:ext>
          </a:extLst>
        </p:cNvPr>
        <p:cNvGrpSpPr/>
        <p:nvPr/>
      </p:nvGrpSpPr>
      <p:grpSpPr>
        <a:xfrm>
          <a:off x="0" y="0"/>
          <a:ext cx="0" cy="0"/>
          <a:chOff x="0" y="0"/>
          <a:chExt cx="0" cy="0"/>
        </a:xfrm>
      </p:grpSpPr>
      <p:sp>
        <p:nvSpPr>
          <p:cNvPr id="19" name="投影片編號版面配置區 18">
            <a:extLst>
              <a:ext uri="{FF2B5EF4-FFF2-40B4-BE49-F238E27FC236}">
                <a16:creationId xmlns:a16="http://schemas.microsoft.com/office/drawing/2014/main" id="{E2970590-ADEF-FDD5-6E8F-D48996E8BD01}"/>
              </a:ext>
            </a:extLst>
          </p:cNvPr>
          <p:cNvSpPr>
            <a:spLocks noGrp="1"/>
          </p:cNvSpPr>
          <p:nvPr>
            <p:ph type="sldNum" sz="quarter" idx="12"/>
          </p:nvPr>
        </p:nvSpPr>
        <p:spPr/>
        <p:txBody>
          <a:bodyPr/>
          <a:lstStyle/>
          <a:p>
            <a:fld id="{EACF097E-CCF1-4241-87BD-030B3D15E719}" type="slidenum">
              <a:rPr lang="zh-TW" altLang="en-US" smtClean="0"/>
              <a:t>24</a:t>
            </a:fld>
            <a:endParaRPr lang="zh-TW" altLang="en-US"/>
          </a:p>
        </p:txBody>
      </p:sp>
      <p:sp>
        <p:nvSpPr>
          <p:cNvPr id="6" name="標題 1">
            <a:extLst>
              <a:ext uri="{FF2B5EF4-FFF2-40B4-BE49-F238E27FC236}">
                <a16:creationId xmlns:a16="http://schemas.microsoft.com/office/drawing/2014/main" id="{893E4E17-C5DA-CC15-C508-020D65649E62}"/>
              </a:ext>
            </a:extLst>
          </p:cNvPr>
          <p:cNvSpPr>
            <a:spLocks noGrp="1"/>
          </p:cNvSpPr>
          <p:nvPr>
            <p:ph type="title"/>
          </p:nvPr>
        </p:nvSpPr>
        <p:spPr>
          <a:xfrm>
            <a:off x="281282" y="149437"/>
            <a:ext cx="10972800" cy="523220"/>
          </a:xfrm>
        </p:spPr>
        <p:txBody>
          <a:bodyPr>
            <a:normAutofit/>
          </a:bodyPr>
          <a:lstStyle/>
          <a:p>
            <a:r>
              <a:rPr lang="zh-CN" altLang="en-US" sz="2100" dirty="0"/>
              <a:t>体验</a:t>
            </a:r>
            <a:r>
              <a:rPr lang="en-US" altLang="zh-CN" sz="2100" dirty="0"/>
              <a:t>SAP Fiori for SAP S/4HANA</a:t>
            </a:r>
            <a:r>
              <a:rPr lang="zh-CN" altLang="en-US" sz="2100" dirty="0"/>
              <a:t>开箱即用，快速上线</a:t>
            </a:r>
            <a:endParaRPr lang="zh-TW" altLang="en-US" sz="2100" dirty="0"/>
          </a:p>
        </p:txBody>
      </p:sp>
      <p:pic>
        <p:nvPicPr>
          <p:cNvPr id="3" name="图片 2" descr="图示&#10;&#10;描述已自动生成">
            <a:extLst>
              <a:ext uri="{FF2B5EF4-FFF2-40B4-BE49-F238E27FC236}">
                <a16:creationId xmlns:a16="http://schemas.microsoft.com/office/drawing/2014/main" id="{87790468-04DC-713A-38F1-E7DCFBCCA677}"/>
              </a:ext>
            </a:extLst>
          </p:cNvPr>
          <p:cNvPicPr>
            <a:picLocks noChangeAspect="1"/>
          </p:cNvPicPr>
          <p:nvPr/>
        </p:nvPicPr>
        <p:blipFill>
          <a:blip r:embed="rId3"/>
          <a:srcRect l="3094" t="7373" r="2187" b="7548"/>
          <a:stretch/>
        </p:blipFill>
        <p:spPr>
          <a:xfrm>
            <a:off x="555811" y="765359"/>
            <a:ext cx="7548283" cy="3290047"/>
          </a:xfrm>
          <a:prstGeom prst="rect">
            <a:avLst/>
          </a:prstGeom>
        </p:spPr>
      </p:pic>
      <p:sp>
        <p:nvSpPr>
          <p:cNvPr id="2" name="文本框 1">
            <a:extLst>
              <a:ext uri="{FF2B5EF4-FFF2-40B4-BE49-F238E27FC236}">
                <a16:creationId xmlns:a16="http://schemas.microsoft.com/office/drawing/2014/main" id="{B44A117C-634F-E962-EFF4-7C969B13B172}"/>
              </a:ext>
            </a:extLst>
          </p:cNvPr>
          <p:cNvSpPr txBox="1"/>
          <p:nvPr/>
        </p:nvSpPr>
        <p:spPr>
          <a:xfrm>
            <a:off x="7402932" y="547380"/>
            <a:ext cx="1741068" cy="246221"/>
          </a:xfrm>
          <a:prstGeom prst="rect">
            <a:avLst/>
          </a:prstGeom>
          <a:noFill/>
        </p:spPr>
        <p:txBody>
          <a:bodyPr wrap="square" rtlCol="0">
            <a:spAutoFit/>
          </a:bodyPr>
          <a:lstStyle/>
          <a:p>
            <a:r>
              <a:rPr lang="en-US" altLang="zh-CN" sz="1000" dirty="0">
                <a:solidFill>
                  <a:schemeClr val="bg1">
                    <a:lumMod val="50000"/>
                  </a:schemeClr>
                </a:solidFill>
              </a:rPr>
              <a:t>FLP = SAP Fiori launchpad</a:t>
            </a:r>
            <a:endParaRPr lang="zh-CN" altLang="en-US" sz="1000" dirty="0">
              <a:solidFill>
                <a:schemeClr val="bg1">
                  <a:lumMod val="50000"/>
                </a:schemeClr>
              </a:solidFill>
            </a:endParaRPr>
          </a:p>
        </p:txBody>
      </p:sp>
      <p:sp>
        <p:nvSpPr>
          <p:cNvPr id="4" name="文本框 3">
            <a:extLst>
              <a:ext uri="{FF2B5EF4-FFF2-40B4-BE49-F238E27FC236}">
                <a16:creationId xmlns:a16="http://schemas.microsoft.com/office/drawing/2014/main" id="{5EE49067-9B5A-C614-FDF9-688C01390A9A}"/>
              </a:ext>
            </a:extLst>
          </p:cNvPr>
          <p:cNvSpPr txBox="1"/>
          <p:nvPr/>
        </p:nvSpPr>
        <p:spPr>
          <a:xfrm>
            <a:off x="600636" y="4541076"/>
            <a:ext cx="2357184" cy="261610"/>
          </a:xfrm>
          <a:prstGeom prst="rect">
            <a:avLst/>
          </a:prstGeom>
          <a:noFill/>
        </p:spPr>
        <p:txBody>
          <a:bodyPr wrap="square">
            <a:spAutoFit/>
          </a:bodyPr>
          <a:lstStyle>
            <a:defPPr>
              <a:defRPr lang="en-US"/>
            </a:defPPr>
            <a:lvl1pPr>
              <a:defRPr sz="1200">
                <a:solidFill>
                  <a:srgbClr val="333333"/>
                </a:solidFill>
                <a:latin typeface="72" panose="020B0503030000000003" pitchFamily="34" charset="0"/>
              </a:defRPr>
            </a:lvl1pPr>
          </a:lstStyle>
          <a:p>
            <a:r>
              <a:rPr lang="en-US" altLang="zh-CN" sz="1100" dirty="0">
                <a:hlinkClick r:id="rId4"/>
              </a:rPr>
              <a:t>SAP Fiori apps reference library</a:t>
            </a:r>
            <a:endParaRPr lang="zh-CN" altLang="en-US" sz="1100" dirty="0"/>
          </a:p>
        </p:txBody>
      </p:sp>
      <p:sp>
        <p:nvSpPr>
          <p:cNvPr id="5" name="文本框 4">
            <a:extLst>
              <a:ext uri="{FF2B5EF4-FFF2-40B4-BE49-F238E27FC236}">
                <a16:creationId xmlns:a16="http://schemas.microsoft.com/office/drawing/2014/main" id="{9682B02E-A03D-4C45-AB46-14906579FDA8}"/>
              </a:ext>
            </a:extLst>
          </p:cNvPr>
          <p:cNvSpPr txBox="1"/>
          <p:nvPr/>
        </p:nvSpPr>
        <p:spPr>
          <a:xfrm>
            <a:off x="3849582" y="4541077"/>
            <a:ext cx="1905000" cy="261610"/>
          </a:xfrm>
          <a:prstGeom prst="rect">
            <a:avLst/>
          </a:prstGeom>
          <a:noFill/>
        </p:spPr>
        <p:txBody>
          <a:bodyPr wrap="square">
            <a:spAutoFit/>
          </a:bodyPr>
          <a:lstStyle/>
          <a:p>
            <a:pPr algn="l"/>
            <a:r>
              <a:rPr lang="en-US" altLang="zh-CN" sz="1100" dirty="0">
                <a:solidFill>
                  <a:srgbClr val="333333"/>
                </a:solidFill>
                <a:latin typeface="72" panose="020B0503030000000003" pitchFamily="34" charset="0"/>
                <a:hlinkClick r:id="rId5"/>
              </a:rPr>
              <a:t>SAP </a:t>
            </a:r>
            <a:r>
              <a:rPr lang="en-US" altLang="zh-CN" sz="1100" b="0" i="0" dirty="0">
                <a:solidFill>
                  <a:srgbClr val="333333"/>
                </a:solidFill>
                <a:effectLst/>
                <a:latin typeface="72" panose="020B0503030000000003" pitchFamily="34" charset="0"/>
                <a:hlinkClick r:id="rId5"/>
              </a:rPr>
              <a:t>Rapid Activation</a:t>
            </a:r>
            <a:endParaRPr lang="en-US" altLang="zh-CN" sz="1100" b="0" i="0" dirty="0">
              <a:solidFill>
                <a:srgbClr val="333333"/>
              </a:solidFill>
              <a:effectLst/>
              <a:latin typeface="72" panose="020B0503030000000003" pitchFamily="34" charset="0"/>
            </a:endParaRPr>
          </a:p>
        </p:txBody>
      </p:sp>
      <p:sp>
        <p:nvSpPr>
          <p:cNvPr id="7" name="文本框 6">
            <a:extLst>
              <a:ext uri="{FF2B5EF4-FFF2-40B4-BE49-F238E27FC236}">
                <a16:creationId xmlns:a16="http://schemas.microsoft.com/office/drawing/2014/main" id="{BDC684CA-0FD4-88C6-7163-FDFBB4FF3DD5}"/>
              </a:ext>
            </a:extLst>
          </p:cNvPr>
          <p:cNvSpPr txBox="1"/>
          <p:nvPr/>
        </p:nvSpPr>
        <p:spPr>
          <a:xfrm>
            <a:off x="6341426" y="4557863"/>
            <a:ext cx="2165970" cy="261610"/>
          </a:xfrm>
          <a:prstGeom prst="rect">
            <a:avLst/>
          </a:prstGeom>
          <a:noFill/>
        </p:spPr>
        <p:txBody>
          <a:bodyPr wrap="square">
            <a:spAutoFit/>
          </a:bodyPr>
          <a:lstStyle/>
          <a:p>
            <a:pPr algn="l"/>
            <a:r>
              <a:rPr lang="en-US" altLang="zh-CN" sz="1100" b="0" i="0" dirty="0">
                <a:solidFill>
                  <a:srgbClr val="333333"/>
                </a:solidFill>
                <a:effectLst/>
                <a:latin typeface="72" panose="020B0503030000000003" pitchFamily="34" charset="0"/>
                <a:hlinkClick r:id="rId6"/>
              </a:rPr>
              <a:t>Launchpad Content Manager</a:t>
            </a:r>
            <a:endParaRPr lang="en-US" altLang="zh-CN" sz="1100" b="0" i="0" dirty="0">
              <a:solidFill>
                <a:srgbClr val="333333"/>
              </a:solidFill>
              <a:effectLst/>
              <a:latin typeface="72" panose="020B0503030000000003" pitchFamily="34" charset="0"/>
            </a:endParaRPr>
          </a:p>
        </p:txBody>
      </p:sp>
      <p:sp>
        <p:nvSpPr>
          <p:cNvPr id="8" name="文本框 7">
            <a:extLst>
              <a:ext uri="{FF2B5EF4-FFF2-40B4-BE49-F238E27FC236}">
                <a16:creationId xmlns:a16="http://schemas.microsoft.com/office/drawing/2014/main" id="{CD8C7D4C-51D6-7E28-FA19-75E6DD90AA8B}"/>
              </a:ext>
            </a:extLst>
          </p:cNvPr>
          <p:cNvSpPr txBox="1"/>
          <p:nvPr/>
        </p:nvSpPr>
        <p:spPr>
          <a:xfrm>
            <a:off x="1281315" y="4057941"/>
            <a:ext cx="748923" cy="261610"/>
          </a:xfrm>
          <a:prstGeom prst="rect">
            <a:avLst/>
          </a:prstGeom>
          <a:noFill/>
        </p:spPr>
        <p:txBody>
          <a:bodyPr wrap="none" rtlCol="0">
            <a:spAutoFit/>
          </a:bodyPr>
          <a:lstStyle/>
          <a:p>
            <a:r>
              <a:rPr lang="zh-CN" altLang="en-US" sz="1100" b="1" dirty="0"/>
              <a:t>确定范围</a:t>
            </a:r>
          </a:p>
        </p:txBody>
      </p:sp>
      <p:sp>
        <p:nvSpPr>
          <p:cNvPr id="10" name="文本框 9">
            <a:extLst>
              <a:ext uri="{FF2B5EF4-FFF2-40B4-BE49-F238E27FC236}">
                <a16:creationId xmlns:a16="http://schemas.microsoft.com/office/drawing/2014/main" id="{2B41CB9E-F8B3-CC80-73C5-FE57D8D9AC91}"/>
              </a:ext>
            </a:extLst>
          </p:cNvPr>
          <p:cNvSpPr txBox="1"/>
          <p:nvPr/>
        </p:nvSpPr>
        <p:spPr>
          <a:xfrm>
            <a:off x="4074659" y="4205186"/>
            <a:ext cx="1313180" cy="261610"/>
          </a:xfrm>
          <a:prstGeom prst="rect">
            <a:avLst/>
          </a:prstGeom>
          <a:noFill/>
        </p:spPr>
        <p:txBody>
          <a:bodyPr wrap="none" rtlCol="0">
            <a:spAutoFit/>
          </a:bodyPr>
          <a:lstStyle>
            <a:defPPr>
              <a:defRPr lang="en-US"/>
            </a:defPPr>
            <a:lvl1pPr>
              <a:defRPr sz="1100" b="1"/>
            </a:lvl1pPr>
          </a:lstStyle>
          <a:p>
            <a:r>
              <a:rPr lang="zh-CN" altLang="en-US" dirty="0"/>
              <a:t>按照角色</a:t>
            </a:r>
            <a:r>
              <a:rPr lang="zh-CN" altLang="en-US"/>
              <a:t>快速激活</a:t>
            </a:r>
            <a:endParaRPr lang="en-US" altLang="zh-CN" dirty="0"/>
          </a:p>
        </p:txBody>
      </p:sp>
      <p:sp>
        <p:nvSpPr>
          <p:cNvPr id="11" name="文本框 10">
            <a:extLst>
              <a:ext uri="{FF2B5EF4-FFF2-40B4-BE49-F238E27FC236}">
                <a16:creationId xmlns:a16="http://schemas.microsoft.com/office/drawing/2014/main" id="{838052B8-52F0-8D5B-52B2-093B48799EA6}"/>
              </a:ext>
            </a:extLst>
          </p:cNvPr>
          <p:cNvSpPr txBox="1"/>
          <p:nvPr/>
        </p:nvSpPr>
        <p:spPr>
          <a:xfrm>
            <a:off x="6871845" y="4094831"/>
            <a:ext cx="889987" cy="261610"/>
          </a:xfrm>
          <a:prstGeom prst="rect">
            <a:avLst/>
          </a:prstGeom>
          <a:noFill/>
        </p:spPr>
        <p:txBody>
          <a:bodyPr wrap="none" rtlCol="0">
            <a:spAutoFit/>
          </a:bodyPr>
          <a:lstStyle>
            <a:defPPr>
              <a:defRPr lang="en-US"/>
            </a:defPPr>
            <a:lvl1pPr>
              <a:defRPr sz="1100" b="1"/>
            </a:lvl1pPr>
          </a:lstStyle>
          <a:p>
            <a:r>
              <a:rPr lang="zh-CN" altLang="en-US" dirty="0"/>
              <a:t>调整与扩展</a:t>
            </a:r>
          </a:p>
        </p:txBody>
      </p:sp>
      <p:sp>
        <p:nvSpPr>
          <p:cNvPr id="12" name="矩形 11">
            <a:extLst>
              <a:ext uri="{FF2B5EF4-FFF2-40B4-BE49-F238E27FC236}">
                <a16:creationId xmlns:a16="http://schemas.microsoft.com/office/drawing/2014/main" id="{C0B36D95-600E-A475-21F2-3A59B2F01359}"/>
              </a:ext>
            </a:extLst>
          </p:cNvPr>
          <p:cNvSpPr/>
          <p:nvPr/>
        </p:nvSpPr>
        <p:spPr>
          <a:xfrm>
            <a:off x="555811" y="2097737"/>
            <a:ext cx="2160495" cy="2401911"/>
          </a:xfrm>
          <a:prstGeom prst="rect">
            <a:avLst/>
          </a:prstGeom>
          <a:noFill/>
          <a:ln>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C5DAF55F-6F7C-2DC8-3E13-43E21296E1D5}"/>
              </a:ext>
            </a:extLst>
          </p:cNvPr>
          <p:cNvSpPr/>
          <p:nvPr/>
        </p:nvSpPr>
        <p:spPr>
          <a:xfrm>
            <a:off x="6236590" y="2134788"/>
            <a:ext cx="2160495" cy="2382587"/>
          </a:xfrm>
          <a:prstGeom prst="rect">
            <a:avLst/>
          </a:prstGeom>
          <a:noFill/>
          <a:ln>
            <a:solidFill>
              <a:schemeClr val="accent1">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DB44C0FD-EAD8-B51D-479B-C581DBB08F25}"/>
              </a:ext>
            </a:extLst>
          </p:cNvPr>
          <p:cNvSpPr/>
          <p:nvPr/>
        </p:nvSpPr>
        <p:spPr>
          <a:xfrm>
            <a:off x="3491752" y="2134626"/>
            <a:ext cx="2366266" cy="2366735"/>
          </a:xfrm>
          <a:prstGeom prst="rect">
            <a:avLst/>
          </a:prstGeom>
          <a:noFill/>
          <a:ln>
            <a:solidFill>
              <a:schemeClr val="accent1">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62F4B24A-0DD2-ADB3-0BCC-CD210ABED45D}"/>
              </a:ext>
            </a:extLst>
          </p:cNvPr>
          <p:cNvSpPr txBox="1"/>
          <p:nvPr/>
        </p:nvSpPr>
        <p:spPr>
          <a:xfrm>
            <a:off x="923460" y="4286543"/>
            <a:ext cx="1731372" cy="230832"/>
          </a:xfrm>
          <a:prstGeom prst="rect">
            <a:avLst/>
          </a:prstGeom>
          <a:noFill/>
        </p:spPr>
        <p:txBody>
          <a:bodyPr wrap="square">
            <a:spAutoFit/>
          </a:bodyPr>
          <a:lstStyle/>
          <a:p>
            <a:r>
              <a:rPr lang="en-US" altLang="zh-CN" sz="900" dirty="0">
                <a:solidFill>
                  <a:schemeClr val="bg2">
                    <a:lumMod val="50000"/>
                  </a:schemeClr>
                </a:solidFill>
              </a:rPr>
              <a:t>(</a:t>
            </a:r>
            <a:r>
              <a:rPr lang="zh-CN" altLang="en-US" sz="900" dirty="0">
                <a:solidFill>
                  <a:schemeClr val="bg2">
                    <a:lumMod val="50000"/>
                  </a:schemeClr>
                </a:solidFill>
              </a:rPr>
              <a:t>确定所涉及的业务角色</a:t>
            </a:r>
            <a:r>
              <a:rPr lang="en-US" altLang="zh-CN" sz="900" dirty="0">
                <a:solidFill>
                  <a:schemeClr val="bg2">
                    <a:lumMod val="50000"/>
                  </a:schemeClr>
                </a:solidFill>
              </a:rPr>
              <a:t>)</a:t>
            </a:r>
          </a:p>
        </p:txBody>
      </p:sp>
      <p:sp>
        <p:nvSpPr>
          <p:cNvPr id="17" name="文本框 16">
            <a:extLst>
              <a:ext uri="{FF2B5EF4-FFF2-40B4-BE49-F238E27FC236}">
                <a16:creationId xmlns:a16="http://schemas.microsoft.com/office/drawing/2014/main" id="{B481A1E7-E10C-9B15-CFCD-E4A43846EA4E}"/>
              </a:ext>
            </a:extLst>
          </p:cNvPr>
          <p:cNvSpPr txBox="1"/>
          <p:nvPr/>
        </p:nvSpPr>
        <p:spPr>
          <a:xfrm>
            <a:off x="6391950" y="4289877"/>
            <a:ext cx="2232516" cy="230832"/>
          </a:xfrm>
          <a:prstGeom prst="rect">
            <a:avLst/>
          </a:prstGeom>
          <a:noFill/>
        </p:spPr>
        <p:txBody>
          <a:bodyPr wrap="square">
            <a:spAutoFit/>
          </a:bodyPr>
          <a:lstStyle/>
          <a:p>
            <a:r>
              <a:rPr lang="en-US" altLang="zh-CN" sz="900" dirty="0">
                <a:solidFill>
                  <a:schemeClr val="bg2">
                    <a:lumMod val="50000"/>
                  </a:schemeClr>
                </a:solidFill>
              </a:rPr>
              <a:t>(</a:t>
            </a:r>
            <a:r>
              <a:rPr lang="zh-CN" altLang="en-US" sz="900" dirty="0">
                <a:solidFill>
                  <a:schemeClr val="bg2">
                    <a:lumMod val="50000"/>
                  </a:schemeClr>
                </a:solidFill>
              </a:rPr>
              <a:t>按需调整展示页面的内容与布局</a:t>
            </a:r>
            <a:r>
              <a:rPr lang="en-US" altLang="zh-CN" sz="900" dirty="0">
                <a:solidFill>
                  <a:schemeClr val="bg2">
                    <a:lumMod val="50000"/>
                  </a:schemeClr>
                </a:solidFill>
              </a:rPr>
              <a:t>)</a:t>
            </a:r>
            <a:endParaRPr lang="zh-CN" altLang="en-US" sz="900" dirty="0">
              <a:solidFill>
                <a:schemeClr val="bg2">
                  <a:lumMod val="50000"/>
                </a:schemeClr>
              </a:solidFill>
            </a:endParaRPr>
          </a:p>
        </p:txBody>
      </p:sp>
    </p:spTree>
    <p:extLst>
      <p:ext uri="{BB962C8B-B14F-4D97-AF65-F5344CB8AC3E}">
        <p14:creationId xmlns:p14="http://schemas.microsoft.com/office/powerpoint/2010/main" val="403786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D098-A470-FB4F-71D9-B5098A81A2A8}"/>
            </a:ext>
          </a:extLst>
        </p:cNvPr>
        <p:cNvGrpSpPr/>
        <p:nvPr/>
      </p:nvGrpSpPr>
      <p:grpSpPr>
        <a:xfrm>
          <a:off x="0" y="0"/>
          <a:ext cx="0" cy="0"/>
          <a:chOff x="0" y="0"/>
          <a:chExt cx="0" cy="0"/>
        </a:xfrm>
      </p:grpSpPr>
      <p:sp>
        <p:nvSpPr>
          <p:cNvPr id="19" name="投影片編號版面配置區 18">
            <a:extLst>
              <a:ext uri="{FF2B5EF4-FFF2-40B4-BE49-F238E27FC236}">
                <a16:creationId xmlns:a16="http://schemas.microsoft.com/office/drawing/2014/main" id="{168E2803-2459-ECE9-951B-EE00509C57A8}"/>
              </a:ext>
            </a:extLst>
          </p:cNvPr>
          <p:cNvSpPr>
            <a:spLocks noGrp="1"/>
          </p:cNvSpPr>
          <p:nvPr>
            <p:ph type="sldNum" sz="quarter" idx="12"/>
          </p:nvPr>
        </p:nvSpPr>
        <p:spPr/>
        <p:txBody>
          <a:bodyPr/>
          <a:lstStyle/>
          <a:p>
            <a:fld id="{EACF097E-CCF1-4241-87BD-030B3D15E719}" type="slidenum">
              <a:rPr lang="zh-TW" altLang="en-US" smtClean="0"/>
              <a:t>25</a:t>
            </a:fld>
            <a:endParaRPr lang="zh-TW" altLang="en-US"/>
          </a:p>
        </p:txBody>
      </p:sp>
      <p:sp>
        <p:nvSpPr>
          <p:cNvPr id="6" name="標題 1">
            <a:extLst>
              <a:ext uri="{FF2B5EF4-FFF2-40B4-BE49-F238E27FC236}">
                <a16:creationId xmlns:a16="http://schemas.microsoft.com/office/drawing/2014/main" id="{3ABD2517-7CA4-273A-0D25-B682F42BF3E9}"/>
              </a:ext>
            </a:extLst>
          </p:cNvPr>
          <p:cNvSpPr>
            <a:spLocks noGrp="1"/>
          </p:cNvSpPr>
          <p:nvPr>
            <p:ph type="title"/>
          </p:nvPr>
        </p:nvSpPr>
        <p:spPr>
          <a:xfrm>
            <a:off x="281282" y="182993"/>
            <a:ext cx="10972800" cy="523220"/>
          </a:xfrm>
        </p:spPr>
        <p:txBody>
          <a:bodyPr>
            <a:normAutofit/>
          </a:bodyPr>
          <a:lstStyle/>
          <a:p>
            <a:r>
              <a:rPr lang="en-US" altLang="zh-CN" sz="2100" dirty="0"/>
              <a:t>Rapid Activation</a:t>
            </a:r>
            <a:r>
              <a:rPr lang="zh-CN" altLang="en-US" sz="2100" dirty="0"/>
              <a:t>帮助您按照角色批量激活</a:t>
            </a:r>
            <a:r>
              <a:rPr lang="en-US" altLang="zh-CN" sz="2100" dirty="0"/>
              <a:t>SAP Fiori Apps</a:t>
            </a:r>
            <a:endParaRPr lang="zh-TW" altLang="en-US" sz="2100" dirty="0"/>
          </a:p>
        </p:txBody>
      </p:sp>
      <p:pic>
        <p:nvPicPr>
          <p:cNvPr id="4" name="图片 3" descr="图形用户界面, 文本, 应用程序&#10;&#10;AI 生成的内容可能不正确。">
            <a:extLst>
              <a:ext uri="{FF2B5EF4-FFF2-40B4-BE49-F238E27FC236}">
                <a16:creationId xmlns:a16="http://schemas.microsoft.com/office/drawing/2014/main" id="{329A7C77-7C11-DAAC-D82D-E9853F79EEB3}"/>
              </a:ext>
            </a:extLst>
          </p:cNvPr>
          <p:cNvPicPr>
            <a:picLocks noChangeAspect="1"/>
          </p:cNvPicPr>
          <p:nvPr/>
        </p:nvPicPr>
        <p:blipFill>
          <a:blip r:embed="rId3"/>
          <a:srcRect l="65835"/>
          <a:stretch/>
        </p:blipFill>
        <p:spPr>
          <a:xfrm>
            <a:off x="5486400" y="910446"/>
            <a:ext cx="2455221" cy="3322608"/>
          </a:xfrm>
          <a:prstGeom prst="rect">
            <a:avLst/>
          </a:prstGeom>
        </p:spPr>
      </p:pic>
      <p:sp>
        <p:nvSpPr>
          <p:cNvPr id="7" name="文本框 6">
            <a:extLst>
              <a:ext uri="{FF2B5EF4-FFF2-40B4-BE49-F238E27FC236}">
                <a16:creationId xmlns:a16="http://schemas.microsoft.com/office/drawing/2014/main" id="{42B98E0E-876E-6E31-CEE0-EA95EA796694}"/>
              </a:ext>
            </a:extLst>
          </p:cNvPr>
          <p:cNvSpPr txBox="1"/>
          <p:nvPr/>
        </p:nvSpPr>
        <p:spPr>
          <a:xfrm>
            <a:off x="515620" y="1123018"/>
            <a:ext cx="4229100" cy="1938992"/>
          </a:xfrm>
          <a:prstGeom prst="rect">
            <a:avLst/>
          </a:prstGeom>
          <a:noFill/>
        </p:spPr>
        <p:txBody>
          <a:bodyPr wrap="square">
            <a:spAutoFit/>
          </a:bodyPr>
          <a:lstStyle/>
          <a:p>
            <a:r>
              <a:rPr lang="en-US" altLang="zh-CN" sz="1200" dirty="0"/>
              <a:t>Rapid Activation</a:t>
            </a:r>
            <a:r>
              <a:rPr lang="zh-CN" altLang="en-US" sz="1200" dirty="0"/>
              <a:t>使按照角色激活</a:t>
            </a:r>
            <a:r>
              <a:rPr lang="en-US" altLang="zh-CN" sz="1200" dirty="0"/>
              <a:t>SAP Fiori Apps</a:t>
            </a:r>
            <a:r>
              <a:rPr lang="zh-CN" altLang="en-US" sz="1200" dirty="0"/>
              <a:t>成为可能，可以最大限度的缩短激活</a:t>
            </a:r>
            <a:r>
              <a:rPr lang="en-US" altLang="zh-CN" sz="1200" dirty="0"/>
              <a:t>SAP Fiori Apps</a:t>
            </a:r>
            <a:r>
              <a:rPr lang="zh-CN" altLang="en-US" sz="1200" dirty="0"/>
              <a:t>的时间： </a:t>
            </a:r>
            <a:endParaRPr lang="en-US" altLang="zh-CN" sz="1200" dirty="0"/>
          </a:p>
          <a:p>
            <a:endParaRPr lang="en-US" altLang="zh-CN" sz="1200" dirty="0"/>
          </a:p>
          <a:p>
            <a:pPr marL="171450" indent="-171450">
              <a:buFont typeface="Arial" panose="020B0604020202020204" pitchFamily="34" charset="0"/>
              <a:buChar char="•"/>
            </a:pPr>
            <a:r>
              <a:rPr lang="en-US" altLang="zh-CN" sz="1200" dirty="0">
                <a:hlinkClick r:id="rId4"/>
              </a:rPr>
              <a:t>SAP Fiori for SAP S/4HANA – Activate SAP Fiori in 1 day or less – the video playlist and FAQ </a:t>
            </a:r>
            <a:endParaRPr lang="en-US" altLang="zh-CN" sz="1200" dirty="0"/>
          </a:p>
          <a:p>
            <a:pPr marL="171450" indent="-171450">
              <a:buFont typeface="Arial" panose="020B0604020202020204" pitchFamily="34" charset="0"/>
              <a:buChar char="•"/>
            </a:pPr>
            <a:endParaRPr lang="en-US" altLang="zh-CN" sz="1200" dirty="0"/>
          </a:p>
          <a:p>
            <a:pPr marL="171450" indent="-171450">
              <a:buFont typeface="Arial" panose="020B0604020202020204" pitchFamily="34" charset="0"/>
              <a:buChar char="•"/>
            </a:pPr>
            <a:r>
              <a:rPr lang="en-US" altLang="zh-CN" sz="1200" dirty="0"/>
              <a:t>Rapid Activation of SAP Fiori in </a:t>
            </a:r>
            <a:r>
              <a:rPr lang="en-US" altLang="zh-CN" sz="1200" dirty="0">
                <a:hlinkClick r:id="rId5"/>
              </a:rPr>
              <a:t>SAP Help Portal </a:t>
            </a:r>
            <a:endParaRPr lang="en-US" altLang="zh-CN" sz="1200" dirty="0"/>
          </a:p>
          <a:p>
            <a:pPr marL="171450" indent="-171450">
              <a:buFont typeface="Arial" panose="020B0604020202020204" pitchFamily="34" charset="0"/>
              <a:buChar char="•"/>
            </a:pPr>
            <a:endParaRPr lang="en-US" altLang="zh-CN" sz="1200" dirty="0"/>
          </a:p>
          <a:p>
            <a:pPr marL="171450" indent="-171450">
              <a:buFont typeface="Arial" panose="020B0604020202020204" pitchFamily="34" charset="0"/>
              <a:buChar char="•"/>
            </a:pPr>
            <a:r>
              <a:rPr lang="en-US" altLang="zh-CN" sz="1200" dirty="0">
                <a:hlinkClick r:id="rId6"/>
              </a:rPr>
              <a:t>SAP Note 2902673 - Rapid Activation for SAP Fiori in SAP S/4HANA – Overview </a:t>
            </a:r>
            <a:endParaRPr lang="zh-CN" altLang="en-US" sz="1200" dirty="0"/>
          </a:p>
        </p:txBody>
      </p:sp>
    </p:spTree>
    <p:extLst>
      <p:ext uri="{BB962C8B-B14F-4D97-AF65-F5344CB8AC3E}">
        <p14:creationId xmlns:p14="http://schemas.microsoft.com/office/powerpoint/2010/main" val="132359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4A869-A3BD-CE29-E5F0-E063BC4AD3AE}"/>
            </a:ext>
          </a:extLst>
        </p:cNvPr>
        <p:cNvGrpSpPr/>
        <p:nvPr/>
      </p:nvGrpSpPr>
      <p:grpSpPr>
        <a:xfrm>
          <a:off x="0" y="0"/>
          <a:ext cx="0" cy="0"/>
          <a:chOff x="0" y="0"/>
          <a:chExt cx="0" cy="0"/>
        </a:xfrm>
      </p:grpSpPr>
      <p:sp>
        <p:nvSpPr>
          <p:cNvPr id="19" name="投影片編號版面配置區 18">
            <a:extLst>
              <a:ext uri="{FF2B5EF4-FFF2-40B4-BE49-F238E27FC236}">
                <a16:creationId xmlns:a16="http://schemas.microsoft.com/office/drawing/2014/main" id="{3D33F0CC-2641-3ADD-9F57-75C6FB36E9E7}"/>
              </a:ext>
            </a:extLst>
          </p:cNvPr>
          <p:cNvSpPr>
            <a:spLocks noGrp="1"/>
          </p:cNvSpPr>
          <p:nvPr>
            <p:ph type="sldNum" sz="quarter" idx="12"/>
          </p:nvPr>
        </p:nvSpPr>
        <p:spPr/>
        <p:txBody>
          <a:bodyPr/>
          <a:lstStyle/>
          <a:p>
            <a:fld id="{EACF097E-CCF1-4241-87BD-030B3D15E719}" type="slidenum">
              <a:rPr lang="zh-TW" altLang="en-US" smtClean="0"/>
              <a:t>26</a:t>
            </a:fld>
            <a:endParaRPr lang="zh-TW" altLang="en-US"/>
          </a:p>
        </p:txBody>
      </p:sp>
      <p:sp>
        <p:nvSpPr>
          <p:cNvPr id="6" name="標題 1">
            <a:extLst>
              <a:ext uri="{FF2B5EF4-FFF2-40B4-BE49-F238E27FC236}">
                <a16:creationId xmlns:a16="http://schemas.microsoft.com/office/drawing/2014/main" id="{A1683FC5-17B3-EF47-F333-3F03BFF54CC2}"/>
              </a:ext>
            </a:extLst>
          </p:cNvPr>
          <p:cNvSpPr>
            <a:spLocks noGrp="1"/>
          </p:cNvSpPr>
          <p:nvPr>
            <p:ph type="title"/>
          </p:nvPr>
        </p:nvSpPr>
        <p:spPr>
          <a:xfrm>
            <a:off x="281282" y="182993"/>
            <a:ext cx="10972800" cy="523220"/>
          </a:xfrm>
        </p:spPr>
        <p:txBody>
          <a:bodyPr>
            <a:normAutofit/>
          </a:bodyPr>
          <a:lstStyle/>
          <a:p>
            <a:r>
              <a:rPr lang="zh-CN" altLang="en-US" sz="2100" dirty="0"/>
              <a:t>调整</a:t>
            </a:r>
            <a:r>
              <a:rPr lang="en-US" altLang="zh-CN" sz="2100" dirty="0"/>
              <a:t>SAP Fiori</a:t>
            </a:r>
            <a:r>
              <a:rPr lang="zh-CN" altLang="en-US" sz="2100" dirty="0"/>
              <a:t>更贴合您的需求</a:t>
            </a:r>
            <a:endParaRPr lang="zh-TW" altLang="en-US" sz="2100" dirty="0"/>
          </a:p>
        </p:txBody>
      </p:sp>
      <p:sp>
        <p:nvSpPr>
          <p:cNvPr id="3" name="文本框 2">
            <a:extLst>
              <a:ext uri="{FF2B5EF4-FFF2-40B4-BE49-F238E27FC236}">
                <a16:creationId xmlns:a16="http://schemas.microsoft.com/office/drawing/2014/main" id="{9CEB293A-EA83-A2F2-766C-4745AE104CA7}"/>
              </a:ext>
            </a:extLst>
          </p:cNvPr>
          <p:cNvSpPr txBox="1"/>
          <p:nvPr/>
        </p:nvSpPr>
        <p:spPr>
          <a:xfrm>
            <a:off x="393700" y="1038017"/>
            <a:ext cx="4320540" cy="1754326"/>
          </a:xfrm>
          <a:prstGeom prst="rect">
            <a:avLst/>
          </a:prstGeom>
          <a:noFill/>
        </p:spPr>
        <p:txBody>
          <a:bodyPr wrap="square">
            <a:spAutoFit/>
          </a:bodyPr>
          <a:lstStyle/>
          <a:p>
            <a:r>
              <a:rPr lang="zh-CN" altLang="en-US" sz="1200" dirty="0"/>
              <a:t>在按照角色批量激活</a:t>
            </a:r>
            <a:r>
              <a:rPr lang="en-US" altLang="zh-CN" sz="1200" dirty="0"/>
              <a:t>SAP Fiori Apps</a:t>
            </a:r>
            <a:r>
              <a:rPr lang="zh-CN" altLang="en-US" sz="1200" dirty="0"/>
              <a:t>之后，需要作进一步的个性化调整。 </a:t>
            </a:r>
            <a:endParaRPr lang="en-US" altLang="zh-CN" sz="1200" dirty="0"/>
          </a:p>
          <a:p>
            <a:endParaRPr lang="en-US" altLang="zh-CN" sz="1200" dirty="0"/>
          </a:p>
          <a:p>
            <a:pPr marL="171450" indent="-171450">
              <a:buFont typeface="Arial" panose="020B0604020202020204" pitchFamily="34" charset="0"/>
              <a:buChar char="•"/>
            </a:pPr>
            <a:r>
              <a:rPr lang="zh-CN" altLang="en-US" sz="1200" dirty="0"/>
              <a:t>如何创建您特定的业务角色： </a:t>
            </a:r>
            <a:r>
              <a:rPr lang="en-US" altLang="zh-CN" sz="1200" dirty="0">
                <a:hlinkClick r:id="rId3"/>
              </a:rPr>
              <a:t>SAP Fiori for SAP S/4HANA – Creating your custom business roles – the end-to-end process and video playlist</a:t>
            </a:r>
            <a:endParaRPr lang="en-US" altLang="zh-CN" sz="1200" dirty="0"/>
          </a:p>
          <a:p>
            <a:pPr marL="171450" indent="-171450">
              <a:buFont typeface="Arial" panose="020B0604020202020204" pitchFamily="34" charset="0"/>
              <a:buChar char="•"/>
            </a:pPr>
            <a:endParaRPr lang="en-US" altLang="zh-CN" sz="1200" dirty="0"/>
          </a:p>
          <a:p>
            <a:pPr marL="171450" indent="-171450">
              <a:buFont typeface="Arial" panose="020B0604020202020204" pitchFamily="34" charset="0"/>
              <a:buChar char="•"/>
            </a:pPr>
            <a:r>
              <a:rPr lang="zh-CN" altLang="en-US" sz="1200" dirty="0"/>
              <a:t>工具介绍：</a:t>
            </a:r>
            <a:r>
              <a:rPr lang="en-US" altLang="zh-CN" sz="1200" dirty="0">
                <a:hlinkClick r:id="rId3"/>
              </a:rPr>
              <a:t>SAP Fiori for SAP S/4HANA – Overview of tools for maintaining custom launchpad content and layout</a:t>
            </a:r>
            <a:endParaRPr lang="en-US" altLang="zh-CN" sz="1200" dirty="0"/>
          </a:p>
        </p:txBody>
      </p:sp>
      <p:sp>
        <p:nvSpPr>
          <p:cNvPr id="5" name="文本框 4">
            <a:extLst>
              <a:ext uri="{FF2B5EF4-FFF2-40B4-BE49-F238E27FC236}">
                <a16:creationId xmlns:a16="http://schemas.microsoft.com/office/drawing/2014/main" id="{E0E59FDB-21DC-F0EC-FCCA-CC6ADBFA656D}"/>
              </a:ext>
            </a:extLst>
          </p:cNvPr>
          <p:cNvSpPr txBox="1"/>
          <p:nvPr/>
        </p:nvSpPr>
        <p:spPr>
          <a:xfrm>
            <a:off x="802655" y="3509114"/>
            <a:ext cx="5059556" cy="900246"/>
          </a:xfrm>
          <a:prstGeom prst="rect">
            <a:avLst/>
          </a:prstGeom>
          <a:noFill/>
        </p:spPr>
        <p:txBody>
          <a:bodyPr wrap="square">
            <a:spAutoFit/>
          </a:bodyPr>
          <a:lstStyle/>
          <a:p>
            <a:endParaRPr lang="en-US" altLang="zh-CN" sz="1050" dirty="0"/>
          </a:p>
          <a:p>
            <a:r>
              <a:rPr lang="en-US" altLang="zh-CN" sz="1050" dirty="0">
                <a:hlinkClick r:id="rId4"/>
              </a:rPr>
              <a:t>Launchpad App Manager </a:t>
            </a:r>
            <a:endParaRPr lang="en-US" altLang="zh-CN" sz="1050" dirty="0"/>
          </a:p>
          <a:p>
            <a:r>
              <a:rPr lang="en-US" altLang="zh-CN" sz="1050" dirty="0">
                <a:hlinkClick r:id="rId5"/>
              </a:rPr>
              <a:t>Launchpad Content Manager </a:t>
            </a:r>
            <a:endParaRPr lang="en-US" altLang="zh-CN" sz="1050" dirty="0"/>
          </a:p>
          <a:p>
            <a:r>
              <a:rPr lang="en-US" altLang="zh-CN" sz="1050" dirty="0">
                <a:hlinkClick r:id="rId6"/>
              </a:rPr>
              <a:t>SAP Fiori Content Activation task list </a:t>
            </a:r>
            <a:endParaRPr lang="en-US" altLang="zh-CN" sz="1050" dirty="0"/>
          </a:p>
          <a:p>
            <a:r>
              <a:rPr lang="en-US" altLang="zh-CN" sz="1050" dirty="0">
                <a:hlinkClick r:id="rId5"/>
              </a:rPr>
              <a:t>Manage Launchpad Spaces / Pages </a:t>
            </a:r>
            <a:endParaRPr lang="zh-CN" altLang="en-US" sz="1050" dirty="0"/>
          </a:p>
        </p:txBody>
      </p:sp>
      <p:pic>
        <p:nvPicPr>
          <p:cNvPr id="8" name="图片 7" descr="图示&#10;&#10;AI 生成的内容可能不正确。">
            <a:extLst>
              <a:ext uri="{FF2B5EF4-FFF2-40B4-BE49-F238E27FC236}">
                <a16:creationId xmlns:a16="http://schemas.microsoft.com/office/drawing/2014/main" id="{31276B0D-DD6E-7AE5-A63D-F6AF30385CA3}"/>
              </a:ext>
            </a:extLst>
          </p:cNvPr>
          <p:cNvPicPr>
            <a:picLocks noChangeAspect="1"/>
          </p:cNvPicPr>
          <p:nvPr/>
        </p:nvPicPr>
        <p:blipFill>
          <a:blip r:embed="rId7"/>
          <a:stretch>
            <a:fillRect/>
          </a:stretch>
        </p:blipFill>
        <p:spPr>
          <a:xfrm>
            <a:off x="5453256" y="640503"/>
            <a:ext cx="3152264" cy="3691689"/>
          </a:xfrm>
          <a:prstGeom prst="rect">
            <a:avLst/>
          </a:prstGeom>
        </p:spPr>
      </p:pic>
      <p:pic>
        <p:nvPicPr>
          <p:cNvPr id="10" name="图片 9">
            <a:extLst>
              <a:ext uri="{FF2B5EF4-FFF2-40B4-BE49-F238E27FC236}">
                <a16:creationId xmlns:a16="http://schemas.microsoft.com/office/drawing/2014/main" id="{18DC257F-E394-756C-4DEB-9C2A6DA89963}"/>
              </a:ext>
            </a:extLst>
          </p:cNvPr>
          <p:cNvPicPr>
            <a:picLocks noChangeAspect="1"/>
          </p:cNvPicPr>
          <p:nvPr/>
        </p:nvPicPr>
        <p:blipFill>
          <a:blip r:embed="rId8"/>
          <a:stretch>
            <a:fillRect/>
          </a:stretch>
        </p:blipFill>
        <p:spPr>
          <a:xfrm>
            <a:off x="339687" y="3806366"/>
            <a:ext cx="350550" cy="525826"/>
          </a:xfrm>
          <a:prstGeom prst="rect">
            <a:avLst/>
          </a:prstGeom>
        </p:spPr>
      </p:pic>
    </p:spTree>
    <p:extLst>
      <p:ext uri="{BB962C8B-B14F-4D97-AF65-F5344CB8AC3E}">
        <p14:creationId xmlns:p14="http://schemas.microsoft.com/office/powerpoint/2010/main" val="52234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01E54-9905-1ADD-914A-8AB54B4CB103}"/>
            </a:ext>
          </a:extLst>
        </p:cNvPr>
        <p:cNvGrpSpPr/>
        <p:nvPr/>
      </p:nvGrpSpPr>
      <p:grpSpPr>
        <a:xfrm>
          <a:off x="0" y="0"/>
          <a:ext cx="0" cy="0"/>
          <a:chOff x="0" y="0"/>
          <a:chExt cx="0" cy="0"/>
        </a:xfrm>
      </p:grpSpPr>
      <p:sp>
        <p:nvSpPr>
          <p:cNvPr id="19" name="投影片編號版面配置區 18">
            <a:extLst>
              <a:ext uri="{FF2B5EF4-FFF2-40B4-BE49-F238E27FC236}">
                <a16:creationId xmlns:a16="http://schemas.microsoft.com/office/drawing/2014/main" id="{935F2D3D-C987-1243-C24C-D8F4BC535094}"/>
              </a:ext>
            </a:extLst>
          </p:cNvPr>
          <p:cNvSpPr>
            <a:spLocks noGrp="1"/>
          </p:cNvSpPr>
          <p:nvPr>
            <p:ph type="sldNum" sz="quarter" idx="12"/>
          </p:nvPr>
        </p:nvSpPr>
        <p:spPr/>
        <p:txBody>
          <a:bodyPr/>
          <a:lstStyle/>
          <a:p>
            <a:fld id="{EACF097E-CCF1-4241-87BD-030B3D15E719}" type="slidenum">
              <a:rPr lang="zh-TW" altLang="en-US" smtClean="0"/>
              <a:t>27</a:t>
            </a:fld>
            <a:endParaRPr lang="zh-TW" altLang="en-US"/>
          </a:p>
        </p:txBody>
      </p:sp>
      <p:sp>
        <p:nvSpPr>
          <p:cNvPr id="6" name="標題 1">
            <a:extLst>
              <a:ext uri="{FF2B5EF4-FFF2-40B4-BE49-F238E27FC236}">
                <a16:creationId xmlns:a16="http://schemas.microsoft.com/office/drawing/2014/main" id="{74F0A23D-3BA2-309B-AAB2-2F1BA87BF1F7}"/>
              </a:ext>
            </a:extLst>
          </p:cNvPr>
          <p:cNvSpPr>
            <a:spLocks noGrp="1"/>
          </p:cNvSpPr>
          <p:nvPr>
            <p:ph type="title"/>
          </p:nvPr>
        </p:nvSpPr>
        <p:spPr>
          <a:xfrm>
            <a:off x="281282" y="182993"/>
            <a:ext cx="10972800" cy="523220"/>
          </a:xfrm>
        </p:spPr>
        <p:txBody>
          <a:bodyPr>
            <a:normAutofit/>
          </a:bodyPr>
          <a:lstStyle/>
          <a:p>
            <a:r>
              <a:rPr lang="zh-CN" altLang="en-US" sz="2100" dirty="0"/>
              <a:t>调整</a:t>
            </a:r>
            <a:r>
              <a:rPr lang="en-US" altLang="zh-CN" sz="2100" dirty="0"/>
              <a:t>SAP Fiori Launchpad</a:t>
            </a:r>
            <a:r>
              <a:rPr lang="zh-CN" altLang="en-US" sz="2100" dirty="0"/>
              <a:t>内容与布局的工具</a:t>
            </a:r>
            <a:endParaRPr lang="zh-TW" altLang="en-US" sz="2100" dirty="0"/>
          </a:p>
        </p:txBody>
      </p:sp>
      <p:pic>
        <p:nvPicPr>
          <p:cNvPr id="3" name="图片 2" descr="图片包含 图形用户界面&#10;&#10;AI 生成的内容可能不正确。">
            <a:extLst>
              <a:ext uri="{FF2B5EF4-FFF2-40B4-BE49-F238E27FC236}">
                <a16:creationId xmlns:a16="http://schemas.microsoft.com/office/drawing/2014/main" id="{8C5405DB-4B2F-07E4-B162-55658DA45D95}"/>
              </a:ext>
            </a:extLst>
          </p:cNvPr>
          <p:cNvPicPr>
            <a:picLocks noChangeAspect="1"/>
          </p:cNvPicPr>
          <p:nvPr/>
        </p:nvPicPr>
        <p:blipFill>
          <a:blip r:embed="rId3"/>
          <a:stretch>
            <a:fillRect/>
          </a:stretch>
        </p:blipFill>
        <p:spPr>
          <a:xfrm>
            <a:off x="534337" y="1031971"/>
            <a:ext cx="7689246" cy="3520745"/>
          </a:xfrm>
          <a:prstGeom prst="rect">
            <a:avLst/>
          </a:prstGeom>
        </p:spPr>
      </p:pic>
      <p:sp>
        <p:nvSpPr>
          <p:cNvPr id="8" name="文本框 7">
            <a:extLst>
              <a:ext uri="{FF2B5EF4-FFF2-40B4-BE49-F238E27FC236}">
                <a16:creationId xmlns:a16="http://schemas.microsoft.com/office/drawing/2014/main" id="{B4CD7306-1104-ED30-6255-154E8CF26E33}"/>
              </a:ext>
            </a:extLst>
          </p:cNvPr>
          <p:cNvSpPr txBox="1"/>
          <p:nvPr/>
        </p:nvSpPr>
        <p:spPr>
          <a:xfrm>
            <a:off x="696897" y="4671849"/>
            <a:ext cx="7978140" cy="246221"/>
          </a:xfrm>
          <a:prstGeom prst="rect">
            <a:avLst/>
          </a:prstGeom>
          <a:noFill/>
        </p:spPr>
        <p:txBody>
          <a:bodyPr wrap="square">
            <a:spAutoFit/>
          </a:bodyPr>
          <a:lstStyle/>
          <a:p>
            <a:r>
              <a:rPr lang="en-US" altLang="zh-CN" sz="1000" b="1" i="0" u="none" strike="noStrike">
                <a:solidFill>
                  <a:srgbClr val="223548"/>
                </a:solidFill>
                <a:effectLst/>
                <a:latin typeface="72" panose="020B0503030000000003" pitchFamily="34" charset="0"/>
                <a:hlinkClick r:id="rId4"/>
              </a:rPr>
              <a:t>SAP Fiori for SAP S/4HANA – Creating your custom business roles – the end-to-end process and video playlist</a:t>
            </a:r>
            <a:endParaRPr lang="zh-CN" altLang="en-US" sz="1000" dirty="0"/>
          </a:p>
        </p:txBody>
      </p:sp>
      <p:sp>
        <p:nvSpPr>
          <p:cNvPr id="10" name="文本框 9">
            <a:extLst>
              <a:ext uri="{FF2B5EF4-FFF2-40B4-BE49-F238E27FC236}">
                <a16:creationId xmlns:a16="http://schemas.microsoft.com/office/drawing/2014/main" id="{50E720E6-E36E-6770-11ED-1B2A2A3A31AC}"/>
              </a:ext>
            </a:extLst>
          </p:cNvPr>
          <p:cNvSpPr txBox="1"/>
          <p:nvPr/>
        </p:nvSpPr>
        <p:spPr>
          <a:xfrm>
            <a:off x="24228" y="4633320"/>
            <a:ext cx="4913532" cy="261610"/>
          </a:xfrm>
          <a:prstGeom prst="rect">
            <a:avLst/>
          </a:prstGeom>
          <a:noFill/>
        </p:spPr>
        <p:txBody>
          <a:bodyPr wrap="square">
            <a:spAutoFit/>
          </a:bodyPr>
          <a:lstStyle/>
          <a:p>
            <a:r>
              <a:rPr lang="zh-CN" altLang="en-US" sz="1100" dirty="0">
                <a:solidFill>
                  <a:schemeClr val="bg1">
                    <a:lumMod val="65000"/>
                  </a:schemeClr>
                </a:solidFill>
              </a:rPr>
              <a:t>更多信息：</a:t>
            </a:r>
          </a:p>
        </p:txBody>
      </p:sp>
    </p:spTree>
    <p:extLst>
      <p:ext uri="{BB962C8B-B14F-4D97-AF65-F5344CB8AC3E}">
        <p14:creationId xmlns:p14="http://schemas.microsoft.com/office/powerpoint/2010/main" val="421148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6B14B-D601-30EE-6BE3-E8415665FFA3}"/>
            </a:ext>
          </a:extLst>
        </p:cNvPr>
        <p:cNvGrpSpPr/>
        <p:nvPr/>
      </p:nvGrpSpPr>
      <p:grpSpPr>
        <a:xfrm>
          <a:off x="0" y="0"/>
          <a:ext cx="0" cy="0"/>
          <a:chOff x="0" y="0"/>
          <a:chExt cx="0" cy="0"/>
        </a:xfrm>
      </p:grpSpPr>
      <p:sp>
        <p:nvSpPr>
          <p:cNvPr id="19" name="投影片編號版面配置區 18">
            <a:extLst>
              <a:ext uri="{FF2B5EF4-FFF2-40B4-BE49-F238E27FC236}">
                <a16:creationId xmlns:a16="http://schemas.microsoft.com/office/drawing/2014/main" id="{3CE8936B-2E80-F97D-438A-D0A5D8AE48E1}"/>
              </a:ext>
            </a:extLst>
          </p:cNvPr>
          <p:cNvSpPr>
            <a:spLocks noGrp="1"/>
          </p:cNvSpPr>
          <p:nvPr>
            <p:ph type="sldNum" sz="quarter" idx="12"/>
          </p:nvPr>
        </p:nvSpPr>
        <p:spPr/>
        <p:txBody>
          <a:bodyPr/>
          <a:lstStyle/>
          <a:p>
            <a:fld id="{EACF097E-CCF1-4241-87BD-030B3D15E719}" type="slidenum">
              <a:rPr lang="zh-TW" altLang="en-US" smtClean="0"/>
              <a:t>28</a:t>
            </a:fld>
            <a:endParaRPr lang="zh-TW" altLang="en-US"/>
          </a:p>
        </p:txBody>
      </p:sp>
      <p:sp>
        <p:nvSpPr>
          <p:cNvPr id="6" name="標題 1">
            <a:extLst>
              <a:ext uri="{FF2B5EF4-FFF2-40B4-BE49-F238E27FC236}">
                <a16:creationId xmlns:a16="http://schemas.microsoft.com/office/drawing/2014/main" id="{FBB1CED5-8213-81CB-4D40-D043DE7A7B9B}"/>
              </a:ext>
            </a:extLst>
          </p:cNvPr>
          <p:cNvSpPr>
            <a:spLocks noGrp="1"/>
          </p:cNvSpPr>
          <p:nvPr>
            <p:ph type="title"/>
          </p:nvPr>
        </p:nvSpPr>
        <p:spPr>
          <a:xfrm>
            <a:off x="281282" y="128723"/>
            <a:ext cx="10972800" cy="523220"/>
          </a:xfrm>
        </p:spPr>
        <p:txBody>
          <a:bodyPr>
            <a:normAutofit/>
          </a:bodyPr>
          <a:lstStyle/>
          <a:p>
            <a:r>
              <a:rPr lang="zh-CN" altLang="en-US" sz="2100" dirty="0"/>
              <a:t>通过</a:t>
            </a:r>
            <a:r>
              <a:rPr lang="en-US" altLang="zh-CN" sz="2100" dirty="0"/>
              <a:t>Spaces</a:t>
            </a:r>
            <a:r>
              <a:rPr lang="zh-CN" altLang="en-US" sz="2100" dirty="0"/>
              <a:t>和</a:t>
            </a:r>
            <a:r>
              <a:rPr lang="en-US" altLang="zh-CN" sz="2100" dirty="0"/>
              <a:t>Pages</a:t>
            </a:r>
            <a:r>
              <a:rPr lang="zh-CN" altLang="en-US" sz="2100" dirty="0"/>
              <a:t>优化 </a:t>
            </a:r>
            <a:r>
              <a:rPr lang="en-US" altLang="zh-CN" sz="2100" dirty="0"/>
              <a:t>SAP Fiori launchpad </a:t>
            </a:r>
            <a:r>
              <a:rPr lang="zh-CN" altLang="en-US" sz="2100" dirty="0"/>
              <a:t>布局 </a:t>
            </a:r>
            <a:r>
              <a:rPr lang="en-US" altLang="zh-CN" sz="1200" dirty="0"/>
              <a:t>(</a:t>
            </a:r>
            <a:r>
              <a:rPr lang="zh-CN" altLang="en-US" sz="1200" dirty="0"/>
              <a:t>从</a:t>
            </a:r>
            <a:r>
              <a:rPr lang="en-US" altLang="zh-CN" sz="1200" dirty="0"/>
              <a:t>SAP S/4HANA 2020</a:t>
            </a:r>
            <a:r>
              <a:rPr lang="zh-CN" altLang="en-US" sz="1200" dirty="0"/>
              <a:t>版本开始</a:t>
            </a:r>
            <a:r>
              <a:rPr lang="en-US" altLang="zh-CN" sz="1200" dirty="0"/>
              <a:t>)</a:t>
            </a:r>
            <a:endParaRPr lang="zh-TW" altLang="en-US" sz="2000" dirty="0"/>
          </a:p>
        </p:txBody>
      </p:sp>
      <p:sp>
        <p:nvSpPr>
          <p:cNvPr id="4" name="文本框 3">
            <a:extLst>
              <a:ext uri="{FF2B5EF4-FFF2-40B4-BE49-F238E27FC236}">
                <a16:creationId xmlns:a16="http://schemas.microsoft.com/office/drawing/2014/main" id="{2898AC3E-6562-E5E3-CC6B-86766E160099}"/>
              </a:ext>
            </a:extLst>
          </p:cNvPr>
          <p:cNvSpPr txBox="1"/>
          <p:nvPr/>
        </p:nvSpPr>
        <p:spPr>
          <a:xfrm>
            <a:off x="281282" y="633214"/>
            <a:ext cx="5745480" cy="338554"/>
          </a:xfrm>
          <a:prstGeom prst="rect">
            <a:avLst/>
          </a:prstGeom>
          <a:noFill/>
        </p:spPr>
        <p:txBody>
          <a:bodyPr wrap="square">
            <a:spAutoFit/>
          </a:bodyPr>
          <a:lstStyle/>
          <a:p>
            <a:r>
              <a:rPr lang="zh-CN" altLang="en-US" sz="1400" dirty="0"/>
              <a:t>视频</a:t>
            </a:r>
            <a:r>
              <a:rPr lang="en-US" altLang="zh-CN" sz="1600" dirty="0"/>
              <a:t>: </a:t>
            </a:r>
            <a:r>
              <a:rPr lang="en-US" altLang="zh-CN" sz="1400" dirty="0">
                <a:hlinkClick r:id="rId3"/>
              </a:rPr>
              <a:t>What are SAP Fiori Launchpad Spaces</a:t>
            </a:r>
            <a:endParaRPr lang="zh-CN" altLang="en-US" sz="1600" dirty="0"/>
          </a:p>
        </p:txBody>
      </p:sp>
      <p:pic>
        <p:nvPicPr>
          <p:cNvPr id="7" name="图片 6" descr="图示&#10;&#10;AI 生成的内容可能不正确。">
            <a:extLst>
              <a:ext uri="{FF2B5EF4-FFF2-40B4-BE49-F238E27FC236}">
                <a16:creationId xmlns:a16="http://schemas.microsoft.com/office/drawing/2014/main" id="{269A84BC-C2CF-85AF-026F-40F4279EF675}"/>
              </a:ext>
            </a:extLst>
          </p:cNvPr>
          <p:cNvPicPr>
            <a:picLocks noChangeAspect="1"/>
          </p:cNvPicPr>
          <p:nvPr/>
        </p:nvPicPr>
        <p:blipFill>
          <a:blip r:embed="rId4"/>
          <a:stretch>
            <a:fillRect/>
          </a:stretch>
        </p:blipFill>
        <p:spPr>
          <a:xfrm>
            <a:off x="662601" y="1089710"/>
            <a:ext cx="7818798" cy="3139712"/>
          </a:xfrm>
          <a:prstGeom prst="rect">
            <a:avLst/>
          </a:prstGeom>
        </p:spPr>
      </p:pic>
      <p:pic>
        <p:nvPicPr>
          <p:cNvPr id="10" name="图片 9">
            <a:extLst>
              <a:ext uri="{FF2B5EF4-FFF2-40B4-BE49-F238E27FC236}">
                <a16:creationId xmlns:a16="http://schemas.microsoft.com/office/drawing/2014/main" id="{D350C4BC-B506-6999-AC3A-E20B0671E82D}"/>
              </a:ext>
            </a:extLst>
          </p:cNvPr>
          <p:cNvPicPr>
            <a:picLocks noChangeAspect="1"/>
          </p:cNvPicPr>
          <p:nvPr/>
        </p:nvPicPr>
        <p:blipFill>
          <a:blip r:embed="rId5"/>
          <a:stretch>
            <a:fillRect/>
          </a:stretch>
        </p:blipFill>
        <p:spPr>
          <a:xfrm>
            <a:off x="4872841" y="4313171"/>
            <a:ext cx="3421677" cy="320068"/>
          </a:xfrm>
          <a:prstGeom prst="rect">
            <a:avLst/>
          </a:prstGeom>
        </p:spPr>
      </p:pic>
      <p:sp>
        <p:nvSpPr>
          <p:cNvPr id="12" name="文本框 11">
            <a:extLst>
              <a:ext uri="{FF2B5EF4-FFF2-40B4-BE49-F238E27FC236}">
                <a16:creationId xmlns:a16="http://schemas.microsoft.com/office/drawing/2014/main" id="{B0CD253F-2D97-0688-73C9-3C943D480842}"/>
              </a:ext>
            </a:extLst>
          </p:cNvPr>
          <p:cNvSpPr txBox="1"/>
          <p:nvPr/>
        </p:nvSpPr>
        <p:spPr>
          <a:xfrm>
            <a:off x="662601" y="4562164"/>
            <a:ext cx="3711598" cy="369332"/>
          </a:xfrm>
          <a:prstGeom prst="rect">
            <a:avLst/>
          </a:prstGeom>
          <a:noFill/>
        </p:spPr>
        <p:txBody>
          <a:bodyPr wrap="square">
            <a:spAutoFit/>
          </a:bodyPr>
          <a:lstStyle/>
          <a:p>
            <a:r>
              <a:rPr lang="en-US" altLang="zh-CN" sz="900" b="1" i="0" u="none" strike="noStrike" dirty="0">
                <a:solidFill>
                  <a:srgbClr val="223548"/>
                </a:solidFill>
                <a:effectLst/>
                <a:latin typeface="72" panose="020B0503030000000003" pitchFamily="34" charset="0"/>
                <a:hlinkClick r:id="rId6"/>
              </a:rPr>
              <a:t>Recommendation for Structuring Roles, Spaces and Pages in the SAP Fiori Launchpad Based on Common User Behaviors</a:t>
            </a:r>
            <a:endParaRPr lang="zh-CN" altLang="en-US" sz="900" dirty="0"/>
          </a:p>
        </p:txBody>
      </p:sp>
      <p:sp>
        <p:nvSpPr>
          <p:cNvPr id="13" name="文本框 12">
            <a:extLst>
              <a:ext uri="{FF2B5EF4-FFF2-40B4-BE49-F238E27FC236}">
                <a16:creationId xmlns:a16="http://schemas.microsoft.com/office/drawing/2014/main" id="{932C2244-9813-AA4B-7A87-6793572CA814}"/>
              </a:ext>
            </a:extLst>
          </p:cNvPr>
          <p:cNvSpPr txBox="1"/>
          <p:nvPr/>
        </p:nvSpPr>
        <p:spPr>
          <a:xfrm>
            <a:off x="24228" y="4541880"/>
            <a:ext cx="4913532" cy="261610"/>
          </a:xfrm>
          <a:prstGeom prst="rect">
            <a:avLst/>
          </a:prstGeom>
          <a:noFill/>
        </p:spPr>
        <p:txBody>
          <a:bodyPr wrap="square">
            <a:spAutoFit/>
          </a:bodyPr>
          <a:lstStyle/>
          <a:p>
            <a:r>
              <a:rPr lang="zh-CN" altLang="en-US" sz="1100" dirty="0">
                <a:solidFill>
                  <a:schemeClr val="bg1">
                    <a:lumMod val="65000"/>
                  </a:schemeClr>
                </a:solidFill>
              </a:rPr>
              <a:t>更多信息：</a:t>
            </a:r>
          </a:p>
        </p:txBody>
      </p:sp>
    </p:spTree>
    <p:extLst>
      <p:ext uri="{BB962C8B-B14F-4D97-AF65-F5344CB8AC3E}">
        <p14:creationId xmlns:p14="http://schemas.microsoft.com/office/powerpoint/2010/main" val="742051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60639-0A2B-CBF2-1BFF-3C15C56D9447}"/>
            </a:ext>
          </a:extLst>
        </p:cNvPr>
        <p:cNvGrpSpPr/>
        <p:nvPr/>
      </p:nvGrpSpPr>
      <p:grpSpPr>
        <a:xfrm>
          <a:off x="0" y="0"/>
          <a:ext cx="0" cy="0"/>
          <a:chOff x="0" y="0"/>
          <a:chExt cx="0" cy="0"/>
        </a:xfrm>
      </p:grpSpPr>
      <p:sp>
        <p:nvSpPr>
          <p:cNvPr id="19" name="投影片編號版面配置區 18">
            <a:extLst>
              <a:ext uri="{FF2B5EF4-FFF2-40B4-BE49-F238E27FC236}">
                <a16:creationId xmlns:a16="http://schemas.microsoft.com/office/drawing/2014/main" id="{EAE3DBF7-A7FE-9168-C956-E34EA7598F27}"/>
              </a:ext>
            </a:extLst>
          </p:cNvPr>
          <p:cNvSpPr>
            <a:spLocks noGrp="1"/>
          </p:cNvSpPr>
          <p:nvPr>
            <p:ph type="sldNum" sz="quarter" idx="12"/>
          </p:nvPr>
        </p:nvSpPr>
        <p:spPr/>
        <p:txBody>
          <a:bodyPr/>
          <a:lstStyle/>
          <a:p>
            <a:fld id="{EACF097E-CCF1-4241-87BD-030B3D15E719}" type="slidenum">
              <a:rPr lang="zh-TW" altLang="en-US" smtClean="0"/>
              <a:t>29</a:t>
            </a:fld>
            <a:endParaRPr lang="zh-TW" altLang="en-US"/>
          </a:p>
        </p:txBody>
      </p:sp>
      <p:sp>
        <p:nvSpPr>
          <p:cNvPr id="6" name="標題 1">
            <a:extLst>
              <a:ext uri="{FF2B5EF4-FFF2-40B4-BE49-F238E27FC236}">
                <a16:creationId xmlns:a16="http://schemas.microsoft.com/office/drawing/2014/main" id="{2A3A27A5-1B6A-7015-EB62-81965891339E}"/>
              </a:ext>
            </a:extLst>
          </p:cNvPr>
          <p:cNvSpPr>
            <a:spLocks noGrp="1"/>
          </p:cNvSpPr>
          <p:nvPr>
            <p:ph type="title"/>
          </p:nvPr>
        </p:nvSpPr>
        <p:spPr>
          <a:xfrm>
            <a:off x="281282" y="182993"/>
            <a:ext cx="10972800" cy="523220"/>
          </a:xfrm>
        </p:spPr>
        <p:txBody>
          <a:bodyPr>
            <a:normAutofit/>
          </a:bodyPr>
          <a:lstStyle/>
          <a:p>
            <a:r>
              <a:rPr lang="en-US" altLang="zh-CN" sz="2100" dirty="0"/>
              <a:t> </a:t>
            </a:r>
            <a:r>
              <a:rPr lang="zh-CN" altLang="en-US" sz="2100" dirty="0"/>
              <a:t>针对</a:t>
            </a:r>
            <a:r>
              <a:rPr lang="en-US" altLang="zh-CN" sz="2100" dirty="0"/>
              <a:t>Fiori</a:t>
            </a:r>
            <a:r>
              <a:rPr lang="zh-CN" altLang="en-US" sz="2100" dirty="0"/>
              <a:t>中无法满足的需求 </a:t>
            </a:r>
            <a:endParaRPr lang="zh-TW" altLang="en-US" sz="2100" dirty="0"/>
          </a:p>
        </p:txBody>
      </p:sp>
      <p:sp>
        <p:nvSpPr>
          <p:cNvPr id="4" name="文本框 3">
            <a:extLst>
              <a:ext uri="{FF2B5EF4-FFF2-40B4-BE49-F238E27FC236}">
                <a16:creationId xmlns:a16="http://schemas.microsoft.com/office/drawing/2014/main" id="{83157109-EC62-4E5D-F7F6-D6190B1CC1AD}"/>
              </a:ext>
            </a:extLst>
          </p:cNvPr>
          <p:cNvSpPr txBox="1"/>
          <p:nvPr/>
        </p:nvSpPr>
        <p:spPr>
          <a:xfrm>
            <a:off x="281282" y="633214"/>
            <a:ext cx="5745480" cy="307777"/>
          </a:xfrm>
          <a:prstGeom prst="rect">
            <a:avLst/>
          </a:prstGeom>
          <a:noFill/>
        </p:spPr>
        <p:txBody>
          <a:bodyPr wrap="square">
            <a:spAutoFit/>
          </a:bodyPr>
          <a:lstStyle/>
          <a:p>
            <a:r>
              <a:rPr lang="en-US" altLang="zh-CN" sz="1400" dirty="0"/>
              <a:t>Adapt, extend or build?</a:t>
            </a:r>
            <a:endParaRPr lang="zh-CN" altLang="en-US" sz="1600" dirty="0"/>
          </a:p>
        </p:txBody>
      </p:sp>
      <p:sp>
        <p:nvSpPr>
          <p:cNvPr id="13" name="文本框 12">
            <a:extLst>
              <a:ext uri="{FF2B5EF4-FFF2-40B4-BE49-F238E27FC236}">
                <a16:creationId xmlns:a16="http://schemas.microsoft.com/office/drawing/2014/main" id="{F2E87F6B-2456-690C-3379-A5AD90C03D47}"/>
              </a:ext>
            </a:extLst>
          </p:cNvPr>
          <p:cNvSpPr txBox="1"/>
          <p:nvPr/>
        </p:nvSpPr>
        <p:spPr>
          <a:xfrm>
            <a:off x="24228" y="4541880"/>
            <a:ext cx="4913532" cy="261610"/>
          </a:xfrm>
          <a:prstGeom prst="rect">
            <a:avLst/>
          </a:prstGeom>
          <a:noFill/>
        </p:spPr>
        <p:txBody>
          <a:bodyPr wrap="square">
            <a:spAutoFit/>
          </a:bodyPr>
          <a:lstStyle/>
          <a:p>
            <a:r>
              <a:rPr lang="zh-CN" altLang="en-US" sz="1100" dirty="0">
                <a:solidFill>
                  <a:schemeClr val="bg1">
                    <a:lumMod val="65000"/>
                  </a:schemeClr>
                </a:solidFill>
              </a:rPr>
              <a:t>更多信息：</a:t>
            </a:r>
          </a:p>
        </p:txBody>
      </p:sp>
      <p:pic>
        <p:nvPicPr>
          <p:cNvPr id="3" name="图片 2" descr="日程表&#10;&#10;AI 生成的内容可能不正确。">
            <a:extLst>
              <a:ext uri="{FF2B5EF4-FFF2-40B4-BE49-F238E27FC236}">
                <a16:creationId xmlns:a16="http://schemas.microsoft.com/office/drawing/2014/main" id="{65AE48FC-AC38-BA3E-EDD1-3443488E4D57}"/>
              </a:ext>
            </a:extLst>
          </p:cNvPr>
          <p:cNvPicPr>
            <a:picLocks noChangeAspect="1"/>
          </p:cNvPicPr>
          <p:nvPr/>
        </p:nvPicPr>
        <p:blipFill>
          <a:blip r:embed="rId3"/>
          <a:stretch>
            <a:fillRect/>
          </a:stretch>
        </p:blipFill>
        <p:spPr>
          <a:xfrm>
            <a:off x="1031846" y="1156434"/>
            <a:ext cx="7343506" cy="3000952"/>
          </a:xfrm>
          <a:prstGeom prst="rect">
            <a:avLst/>
          </a:prstGeom>
        </p:spPr>
      </p:pic>
      <p:sp>
        <p:nvSpPr>
          <p:cNvPr id="8" name="文本框 7">
            <a:extLst>
              <a:ext uri="{FF2B5EF4-FFF2-40B4-BE49-F238E27FC236}">
                <a16:creationId xmlns:a16="http://schemas.microsoft.com/office/drawing/2014/main" id="{189E55C4-E488-F7D1-1A03-2AD78A774080}"/>
              </a:ext>
            </a:extLst>
          </p:cNvPr>
          <p:cNvSpPr txBox="1"/>
          <p:nvPr/>
        </p:nvSpPr>
        <p:spPr>
          <a:xfrm>
            <a:off x="759460" y="4576398"/>
            <a:ext cx="5745480" cy="261610"/>
          </a:xfrm>
          <a:prstGeom prst="rect">
            <a:avLst/>
          </a:prstGeom>
          <a:noFill/>
        </p:spPr>
        <p:txBody>
          <a:bodyPr wrap="square">
            <a:spAutoFit/>
          </a:bodyPr>
          <a:lstStyle/>
          <a:p>
            <a:r>
              <a:rPr lang="en-US" altLang="zh-CN" sz="1050" dirty="0">
                <a:hlinkClick r:id="rId4"/>
              </a:rPr>
              <a:t>SAP S/4HANA </a:t>
            </a:r>
            <a:r>
              <a:rPr lang="en-US" altLang="zh-CN" sz="1050" dirty="0" err="1">
                <a:hlinkClick r:id="rId4"/>
              </a:rPr>
              <a:t>Extensibility:A</a:t>
            </a:r>
            <a:r>
              <a:rPr lang="en-US" altLang="zh-CN" sz="1050" dirty="0">
                <a:hlinkClick r:id="rId4"/>
              </a:rPr>
              <a:t> Learning Journey </a:t>
            </a:r>
            <a:endParaRPr lang="zh-CN" altLang="en-US" sz="1050" dirty="0"/>
          </a:p>
        </p:txBody>
      </p:sp>
    </p:spTree>
    <p:extLst>
      <p:ext uri="{BB962C8B-B14F-4D97-AF65-F5344CB8AC3E}">
        <p14:creationId xmlns:p14="http://schemas.microsoft.com/office/powerpoint/2010/main" val="75083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2A70A-B751-8362-E87E-A6E0353867FA}"/>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0281EC64-D763-4204-65A4-99638CDDC525}"/>
              </a:ext>
            </a:extLst>
          </p:cNvPr>
          <p:cNvSpPr>
            <a:spLocks noGrp="1"/>
          </p:cNvSpPr>
          <p:nvPr>
            <p:ph type="title"/>
          </p:nvPr>
        </p:nvSpPr>
        <p:spPr/>
        <p:txBody>
          <a:bodyPr/>
          <a:lstStyle/>
          <a:p>
            <a:r>
              <a:rPr lang="en-US" altLang="zh-CN" dirty="0"/>
              <a:t>SAP Fiori Overview</a:t>
            </a:r>
            <a:endParaRPr lang="zh-CN" altLang="en-US" dirty="0"/>
          </a:p>
        </p:txBody>
      </p:sp>
      <p:sp>
        <p:nvSpPr>
          <p:cNvPr id="19" name="投影片編號版面配置區 18">
            <a:extLst>
              <a:ext uri="{FF2B5EF4-FFF2-40B4-BE49-F238E27FC236}">
                <a16:creationId xmlns:a16="http://schemas.microsoft.com/office/drawing/2014/main" id="{F68F1000-DD1B-F70C-3133-9FEAD6998DAF}"/>
              </a:ext>
            </a:extLst>
          </p:cNvPr>
          <p:cNvSpPr>
            <a:spLocks noGrp="1"/>
          </p:cNvSpPr>
          <p:nvPr>
            <p:ph type="sldNum" sz="quarter" idx="4294967295"/>
          </p:nvPr>
        </p:nvSpPr>
        <p:spPr>
          <a:xfrm>
            <a:off x="0" y="4878388"/>
            <a:ext cx="514350" cy="274637"/>
          </a:xfrm>
        </p:spPr>
        <p:txBody>
          <a:bodyPr/>
          <a:lstStyle/>
          <a:p>
            <a:fld id="{EACF097E-CCF1-4241-87BD-030B3D15E719}" type="slidenum">
              <a:rPr lang="zh-TW" altLang="en-US" smtClean="0"/>
              <a:t>3</a:t>
            </a:fld>
            <a:endParaRPr lang="zh-TW" altLang="en-US"/>
          </a:p>
        </p:txBody>
      </p:sp>
    </p:spTree>
    <p:extLst>
      <p:ext uri="{BB962C8B-B14F-4D97-AF65-F5344CB8AC3E}">
        <p14:creationId xmlns:p14="http://schemas.microsoft.com/office/powerpoint/2010/main" val="188510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03229-ED49-1532-59E6-2E94C0328548}"/>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2CD5DABD-84A4-3A08-D252-878C51BA6017}"/>
              </a:ext>
            </a:extLst>
          </p:cNvPr>
          <p:cNvSpPr>
            <a:spLocks noGrp="1"/>
          </p:cNvSpPr>
          <p:nvPr>
            <p:ph type="title"/>
          </p:nvPr>
        </p:nvSpPr>
        <p:spPr/>
        <p:txBody>
          <a:bodyPr/>
          <a:lstStyle/>
          <a:p>
            <a:r>
              <a:rPr lang="en-US" altLang="zh-CN" sz="2800" dirty="0">
                <a:solidFill>
                  <a:schemeClr val="bg1"/>
                </a:solidFill>
                <a:latin typeface="+mj-lt"/>
                <a:ea typeface="+mj-ea"/>
                <a:cs typeface="+mj-cs"/>
              </a:rPr>
              <a:t>Wistron S/4 Lab - </a:t>
            </a:r>
            <a:r>
              <a:rPr lang="zh-TW" altLang="en-US" sz="2800" dirty="0">
                <a:solidFill>
                  <a:schemeClr val="bg1"/>
                </a:solidFill>
                <a:latin typeface="+mj-lt"/>
                <a:ea typeface="+mj-ea"/>
                <a:cs typeface="+mj-cs"/>
              </a:rPr>
              <a:t>個性化用戶體驗 </a:t>
            </a:r>
            <a:br>
              <a:rPr lang="en-US" altLang="zh-TW" sz="2800" dirty="0">
                <a:solidFill>
                  <a:schemeClr val="bg1"/>
                </a:solidFill>
                <a:latin typeface="+mj-lt"/>
                <a:ea typeface="+mj-ea"/>
                <a:cs typeface="+mj-cs"/>
              </a:rPr>
            </a:br>
            <a:r>
              <a:rPr lang="en-US" altLang="zh-TW" sz="2800" dirty="0">
                <a:solidFill>
                  <a:schemeClr val="bg1"/>
                </a:solidFill>
                <a:latin typeface="+mj-lt"/>
                <a:ea typeface="+mj-ea"/>
                <a:cs typeface="+mj-cs"/>
              </a:rPr>
              <a:t> Fiori</a:t>
            </a:r>
            <a:r>
              <a:rPr lang="zh-TW" altLang="en-US" sz="2800" dirty="0">
                <a:solidFill>
                  <a:schemeClr val="bg1"/>
                </a:solidFill>
                <a:latin typeface="+mj-lt"/>
                <a:ea typeface="+mj-ea"/>
                <a:cs typeface="+mj-cs"/>
              </a:rPr>
              <a:t>工作台</a:t>
            </a:r>
            <a:r>
              <a:rPr lang="zh-CN" altLang="en-US" sz="2800" dirty="0">
                <a:solidFill>
                  <a:schemeClr val="bg1"/>
                </a:solidFill>
                <a:latin typeface="+mj-lt"/>
                <a:ea typeface="+mj-ea"/>
                <a:cs typeface="+mj-cs"/>
              </a:rPr>
              <a:t>成果</a:t>
            </a:r>
            <a:r>
              <a:rPr lang="en-US" altLang="zh-CN" sz="2800" dirty="0">
                <a:solidFill>
                  <a:schemeClr val="bg1"/>
                </a:solidFill>
                <a:latin typeface="+mj-lt"/>
                <a:ea typeface="+mj-ea"/>
                <a:cs typeface="+mj-cs"/>
              </a:rPr>
              <a:t> </a:t>
            </a:r>
            <a:endParaRPr lang="zh-CN" altLang="en-US" dirty="0"/>
          </a:p>
        </p:txBody>
      </p:sp>
      <p:sp>
        <p:nvSpPr>
          <p:cNvPr id="19" name="投影片編號版面配置區 18">
            <a:extLst>
              <a:ext uri="{FF2B5EF4-FFF2-40B4-BE49-F238E27FC236}">
                <a16:creationId xmlns:a16="http://schemas.microsoft.com/office/drawing/2014/main" id="{5AACBF94-613A-BC8D-F667-CC45B95905A1}"/>
              </a:ext>
            </a:extLst>
          </p:cNvPr>
          <p:cNvSpPr>
            <a:spLocks noGrp="1"/>
          </p:cNvSpPr>
          <p:nvPr>
            <p:ph type="sldNum" sz="quarter" idx="4294967295"/>
          </p:nvPr>
        </p:nvSpPr>
        <p:spPr>
          <a:xfrm>
            <a:off x="0" y="4878388"/>
            <a:ext cx="514350" cy="274637"/>
          </a:xfrm>
        </p:spPr>
        <p:txBody>
          <a:bodyPr/>
          <a:lstStyle/>
          <a:p>
            <a:fld id="{EACF097E-CCF1-4241-87BD-030B3D15E719}" type="slidenum">
              <a:rPr lang="zh-TW" altLang="en-US" smtClean="0"/>
              <a:t>30</a:t>
            </a:fld>
            <a:endParaRPr lang="zh-TW" altLang="en-US"/>
          </a:p>
        </p:txBody>
      </p:sp>
    </p:spTree>
    <p:extLst>
      <p:ext uri="{BB962C8B-B14F-4D97-AF65-F5344CB8AC3E}">
        <p14:creationId xmlns:p14="http://schemas.microsoft.com/office/powerpoint/2010/main" val="360845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B78E1-9197-7151-F477-B29E9FDD7E2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DD4851A-4418-FC85-13A0-B3FEB085BF65}"/>
              </a:ext>
            </a:extLst>
          </p:cNvPr>
          <p:cNvSpPr>
            <a:spLocks noGrp="1"/>
          </p:cNvSpPr>
          <p:nvPr>
            <p:ph type="title"/>
          </p:nvPr>
        </p:nvSpPr>
        <p:spPr/>
        <p:txBody>
          <a:bodyPr>
            <a:normAutofit/>
          </a:bodyPr>
          <a:lstStyle/>
          <a:p>
            <a:r>
              <a:rPr kumimoji="1" lang="zh-TW" altLang="en-US" sz="2000" dirty="0"/>
              <a:t>以標準 </a:t>
            </a:r>
            <a:r>
              <a:rPr kumimoji="1" lang="en-US" altLang="zh-TW" sz="2000" dirty="0">
                <a:latin typeface="IBM Plex Sans" panose="020B0503050203000203" pitchFamily="34" charset="0"/>
              </a:rPr>
              <a:t>Fiori APP</a:t>
            </a:r>
            <a:r>
              <a:rPr kumimoji="1" lang="zh-TW" altLang="en-US" sz="2000" dirty="0"/>
              <a:t>為起點，全方位面打造不同業務場景的應用</a:t>
            </a:r>
          </a:p>
        </p:txBody>
      </p:sp>
      <p:sp>
        <p:nvSpPr>
          <p:cNvPr id="3" name="投影片編號版面配置區 2">
            <a:extLst>
              <a:ext uri="{FF2B5EF4-FFF2-40B4-BE49-F238E27FC236}">
                <a16:creationId xmlns:a16="http://schemas.microsoft.com/office/drawing/2014/main" id="{DF93E148-8806-12FC-2020-92F7B4665DBE}"/>
              </a:ext>
            </a:extLst>
          </p:cNvPr>
          <p:cNvSpPr>
            <a:spLocks noGrp="1"/>
          </p:cNvSpPr>
          <p:nvPr>
            <p:ph type="sldNum" sz="quarter" idx="12"/>
          </p:nvPr>
        </p:nvSpPr>
        <p:spPr>
          <a:xfrm>
            <a:off x="-193593" y="4878474"/>
            <a:ext cx="514108" cy="273844"/>
          </a:xfrm>
        </p:spPr>
        <p:txBody>
          <a:bodyPr/>
          <a:lstStyle/>
          <a:p>
            <a:fld id="{EACF097E-CCF1-4241-87BD-030B3D15E719}" type="slidenum">
              <a:rPr lang="zh-TW" altLang="en-US" smtClean="0"/>
              <a:t>31</a:t>
            </a:fld>
            <a:endParaRPr lang="zh-TW" altLang="en-US"/>
          </a:p>
        </p:txBody>
      </p:sp>
      <p:sp>
        <p:nvSpPr>
          <p:cNvPr id="47" name="Rectangle 46">
            <a:extLst>
              <a:ext uri="{FF2B5EF4-FFF2-40B4-BE49-F238E27FC236}">
                <a16:creationId xmlns:a16="http://schemas.microsoft.com/office/drawing/2014/main" id="{61D65E27-8C3F-5225-9FDC-85E39A2A4931}"/>
              </a:ext>
            </a:extLst>
          </p:cNvPr>
          <p:cNvSpPr/>
          <p:nvPr/>
        </p:nvSpPr>
        <p:spPr bwMode="auto">
          <a:xfrm>
            <a:off x="920638" y="3805976"/>
            <a:ext cx="6189647" cy="1280160"/>
          </a:xfrm>
          <a:prstGeom prst="rect">
            <a:avLst/>
          </a:prstGeom>
          <a:solidFill>
            <a:schemeClr val="bg1">
              <a:lumMod val="95000"/>
            </a:schemeClr>
          </a:solidFill>
          <a:ln w="19050" cap="flat" cmpd="sng" algn="ctr">
            <a:noFill/>
            <a:prstDash val="solid"/>
            <a:headEnd type="none" w="med" len="med"/>
            <a:tailEnd type="none" w="med" len="med"/>
          </a:ln>
          <a:effectLst/>
        </p:spPr>
        <p:txBody>
          <a:bodyPr vert="horz" wrap="square" lIns="76200" tIns="76200" rIns="76200" bIns="76200" numCol="1" rtlCol="0" anchor="ctr" anchorCtr="0" compatLnSpc="1">
            <a:prstTxWarp prst="textNoShape">
              <a:avLst/>
            </a:prstTxWarp>
          </a:bodyPr>
          <a:lstStyle/>
          <a:p>
            <a:pPr marL="0" marR="0" indent="0" algn="ctr" defTabSz="761952" eaLnBrk="1" fontAlgn="base" latinLnBrk="0" hangingPunct="1">
              <a:lnSpc>
                <a:spcPct val="100000"/>
              </a:lnSpc>
              <a:spcBef>
                <a:spcPct val="0"/>
              </a:spcBef>
              <a:spcAft>
                <a:spcPct val="0"/>
              </a:spcAft>
              <a:buClrTx/>
              <a:buSzTx/>
              <a:buFontTx/>
              <a:buNone/>
              <a:tabLst/>
            </a:pPr>
            <a:endParaRPr lang="zh-TW" altLang="en-US" sz="1400" kern="0">
              <a:solidFill>
                <a:srgbClr val="000000"/>
              </a:solidFill>
              <a:latin typeface="IBM Plex Sans" panose="020B0503050203000203" pitchFamily="34" charset="0"/>
              <a:sym typeface="Helvetica"/>
            </a:endParaRPr>
          </a:p>
        </p:txBody>
      </p:sp>
      <p:sp>
        <p:nvSpPr>
          <p:cNvPr id="48" name="Rectangle 653">
            <a:extLst>
              <a:ext uri="{FF2B5EF4-FFF2-40B4-BE49-F238E27FC236}">
                <a16:creationId xmlns:a16="http://schemas.microsoft.com/office/drawing/2014/main" id="{3DCD941B-1C67-B5B3-B547-A1802376FF2B}"/>
              </a:ext>
            </a:extLst>
          </p:cNvPr>
          <p:cNvSpPr/>
          <p:nvPr/>
        </p:nvSpPr>
        <p:spPr>
          <a:xfrm>
            <a:off x="108533" y="3808170"/>
            <a:ext cx="812105" cy="1275772"/>
          </a:xfrm>
          <a:prstGeom prst="rect">
            <a:avLst/>
          </a:prstGeom>
          <a:solidFill>
            <a:srgbClr val="4CC5FF"/>
          </a:solidFill>
          <a:ln w="12700" cap="flat" cmpd="sng" algn="ctr">
            <a:noFill/>
            <a:prstDash val="solid"/>
            <a:miter lim="800000"/>
          </a:ln>
          <a:effectLst>
            <a:outerShdw blurRad="50800" dist="38100" dir="2700000" algn="tl" rotWithShape="0">
              <a:prstClr val="black">
                <a:alpha val="40000"/>
              </a:prstClr>
            </a:outerShdw>
          </a:effectLst>
        </p:spPr>
        <p:txBody>
          <a:bodyPr lIns="9144" tIns="27432" rIns="9144" bIns="27432" rtlCol="0" anchor="ctr"/>
          <a:lstStyle/>
          <a:p>
            <a:pPr algn="ctr" defTabSz="1097236">
              <a:defRPr/>
            </a:pPr>
            <a:r>
              <a:rPr lang="en-US" altLang="zh-TW" sz="2400" b="1" kern="0" dirty="0">
                <a:solidFill>
                  <a:srgbClr val="FFFFFF"/>
                </a:solidFill>
                <a:latin typeface="IBM Plex Sans"/>
                <a:ea typeface="Microsoft JhengHei"/>
              </a:rPr>
              <a:t>5</a:t>
            </a:r>
          </a:p>
          <a:p>
            <a:pPr algn="ctr" defTabSz="1097236">
              <a:defRPr/>
            </a:pPr>
            <a:r>
              <a:rPr lang="en-US" altLang="zh-TW" sz="1100" b="1" kern="0" dirty="0" err="1">
                <a:solidFill>
                  <a:srgbClr val="FFFFFF"/>
                </a:solidFill>
                <a:latin typeface="IBM Plex Sans"/>
                <a:ea typeface="Microsoft JhengHei"/>
              </a:rPr>
              <a:t>標準</a:t>
            </a:r>
            <a:r>
              <a:rPr lang="en-US" altLang="zh-TW" sz="1100" b="1" kern="0" dirty="0">
                <a:solidFill>
                  <a:srgbClr val="FFFFFF"/>
                </a:solidFill>
                <a:latin typeface="IBM Plex Sans"/>
                <a:ea typeface="Microsoft JhengHei"/>
              </a:rPr>
              <a:t> App</a:t>
            </a:r>
            <a:br>
              <a:rPr lang="en-US" altLang="zh-TW" sz="1100" b="1" kern="0" dirty="0">
                <a:solidFill>
                  <a:srgbClr val="FFFFFF"/>
                </a:solidFill>
                <a:latin typeface="IBM Plex Sans"/>
                <a:ea typeface="Microsoft JhengHei"/>
              </a:rPr>
            </a:br>
            <a:r>
              <a:rPr lang="en-US" altLang="zh-TW" sz="900" b="1" kern="0" dirty="0">
                <a:solidFill>
                  <a:srgbClr val="FFFFFF"/>
                </a:solidFill>
                <a:latin typeface="IBM Plex Sans"/>
                <a:ea typeface="Microsoft JhengHei"/>
              </a:rPr>
              <a:t>(Standard)</a:t>
            </a:r>
            <a:endParaRPr lang="en-US" altLang="zh-TW" sz="1100" b="1" i="0" u="none" strike="noStrike" kern="0" cap="none" spc="0" normalizeH="0" baseline="0" noProof="0" dirty="0">
              <a:ln>
                <a:noFill/>
              </a:ln>
              <a:solidFill>
                <a:srgbClr val="FFFFFF"/>
              </a:solidFill>
              <a:effectLst/>
              <a:uLnTx/>
              <a:uFillTx/>
              <a:latin typeface="IBM Plex Sans" panose="020B0503050000000000" pitchFamily="34" charset="77"/>
              <a:ea typeface="Microsoft JhengHei" panose="020B0604030504040204" pitchFamily="34" charset="-120"/>
            </a:endParaRPr>
          </a:p>
        </p:txBody>
      </p:sp>
      <p:sp>
        <p:nvSpPr>
          <p:cNvPr id="55" name="等腰三角形 3">
            <a:extLst>
              <a:ext uri="{FF2B5EF4-FFF2-40B4-BE49-F238E27FC236}">
                <a16:creationId xmlns:a16="http://schemas.microsoft.com/office/drawing/2014/main" id="{2C82BD3B-E14C-C8A6-877B-90C6C605F030}"/>
              </a:ext>
            </a:extLst>
          </p:cNvPr>
          <p:cNvSpPr/>
          <p:nvPr/>
        </p:nvSpPr>
        <p:spPr>
          <a:xfrm rot="5400000">
            <a:off x="6650145" y="4354616"/>
            <a:ext cx="1280160" cy="182880"/>
          </a:xfrm>
          <a:prstGeom prst="triangle">
            <a:avLst/>
          </a:prstGeom>
          <a:solidFill>
            <a:srgbClr val="FFFFFF">
              <a:lumMod val="95000"/>
            </a:srgbClr>
          </a:solidFill>
          <a:ln w="12700" cap="flat" cmpd="sng" algn="ctr">
            <a:noFill/>
            <a:prstDash val="solid"/>
            <a:miter lim="800000"/>
          </a:ln>
          <a:effectLst/>
        </p:spPr>
        <p:txBody>
          <a:bodyPr rtlCol="0" anchor="t"/>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zh-TW" altLang="en-US" sz="2000" b="0" i="0" u="none" strike="noStrike" kern="0" cap="none" spc="0" normalizeH="0" baseline="0" noProof="0" err="1">
              <a:ln>
                <a:noFill/>
              </a:ln>
              <a:solidFill>
                <a:srgbClr val="000000"/>
              </a:solidFill>
              <a:effectLst/>
              <a:uLnTx/>
              <a:uFillTx/>
            </a:endParaRPr>
          </a:p>
        </p:txBody>
      </p:sp>
      <p:sp>
        <p:nvSpPr>
          <p:cNvPr id="40" name="Rectangle 39">
            <a:extLst>
              <a:ext uri="{FF2B5EF4-FFF2-40B4-BE49-F238E27FC236}">
                <a16:creationId xmlns:a16="http://schemas.microsoft.com/office/drawing/2014/main" id="{B1595F20-F659-02C5-E2A6-CF072D81A4F8}"/>
              </a:ext>
            </a:extLst>
          </p:cNvPr>
          <p:cNvSpPr/>
          <p:nvPr/>
        </p:nvSpPr>
        <p:spPr bwMode="auto">
          <a:xfrm>
            <a:off x="920638" y="955791"/>
            <a:ext cx="6189647" cy="1280160"/>
          </a:xfrm>
          <a:prstGeom prst="rect">
            <a:avLst/>
          </a:prstGeom>
          <a:solidFill>
            <a:schemeClr val="bg1">
              <a:lumMod val="95000"/>
            </a:schemeClr>
          </a:solidFill>
          <a:ln w="19050" cap="flat" cmpd="sng" algn="ctr">
            <a:noFill/>
            <a:prstDash val="solid"/>
            <a:headEnd type="none" w="med" len="med"/>
            <a:tailEnd type="none" w="med" len="med"/>
          </a:ln>
          <a:effectLst/>
        </p:spPr>
        <p:txBody>
          <a:bodyPr vert="horz" wrap="square" lIns="76200" tIns="76200" rIns="76200" bIns="76200" numCol="1" rtlCol="0" anchor="ctr" anchorCtr="0" compatLnSpc="1">
            <a:prstTxWarp prst="textNoShape">
              <a:avLst/>
            </a:prstTxWarp>
          </a:bodyPr>
          <a:lstStyle/>
          <a:p>
            <a:pPr marL="0" marR="0" indent="0" algn="ctr" defTabSz="761952" eaLnBrk="1" fontAlgn="base" latinLnBrk="0" hangingPunct="1">
              <a:lnSpc>
                <a:spcPct val="100000"/>
              </a:lnSpc>
              <a:spcBef>
                <a:spcPct val="0"/>
              </a:spcBef>
              <a:spcAft>
                <a:spcPct val="0"/>
              </a:spcAft>
              <a:buClrTx/>
              <a:buSzTx/>
              <a:buFontTx/>
              <a:buNone/>
              <a:tabLst/>
            </a:pPr>
            <a:endParaRPr lang="zh-TW" altLang="en-US" sz="1400" kern="0">
              <a:solidFill>
                <a:srgbClr val="000000"/>
              </a:solidFill>
              <a:latin typeface="IBM Plex Sans" panose="020B0503050203000203" pitchFamily="34" charset="0"/>
              <a:sym typeface="Helvetica"/>
            </a:endParaRPr>
          </a:p>
        </p:txBody>
      </p:sp>
      <p:sp>
        <p:nvSpPr>
          <p:cNvPr id="41" name="Rectangle 653">
            <a:extLst>
              <a:ext uri="{FF2B5EF4-FFF2-40B4-BE49-F238E27FC236}">
                <a16:creationId xmlns:a16="http://schemas.microsoft.com/office/drawing/2014/main" id="{FF670872-9AE7-4870-F1D0-97F0A4F5644C}"/>
              </a:ext>
            </a:extLst>
          </p:cNvPr>
          <p:cNvSpPr/>
          <p:nvPr/>
        </p:nvSpPr>
        <p:spPr>
          <a:xfrm>
            <a:off x="97652" y="957985"/>
            <a:ext cx="822986" cy="1275772"/>
          </a:xfrm>
          <a:prstGeom prst="rect">
            <a:avLst/>
          </a:prstGeom>
          <a:solidFill>
            <a:srgbClr val="1F4276"/>
          </a:solidFill>
          <a:ln w="1905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27432" tIns="27432" rIns="27432" bIns="27432" numCol="1" rtlCol="0" anchor="ctr" anchorCtr="0" compatLnSpc="1">
            <a:prstTxWarp prst="textNoShape">
              <a:avLst/>
            </a:prstTxWarp>
          </a:bodyPr>
          <a:lstStyle/>
          <a:p>
            <a:pPr algn="ctr" defTabSz="1097236"/>
            <a:r>
              <a:rPr lang="en-US" altLang="zh-TW" sz="2400" b="1" kern="0" dirty="0">
                <a:solidFill>
                  <a:schemeClr val="bg1"/>
                </a:solidFill>
                <a:latin typeface="IBM Plex Sans"/>
                <a:ea typeface="Microsoft JhengHei"/>
              </a:rPr>
              <a:t>6</a:t>
            </a:r>
          </a:p>
          <a:p>
            <a:pPr algn="ctr" defTabSz="1097236"/>
            <a:r>
              <a:rPr lang="en-US" altLang="zh-TW" sz="1100" b="1" kern="0" dirty="0" err="1">
                <a:solidFill>
                  <a:schemeClr val="bg1"/>
                </a:solidFill>
                <a:latin typeface="IBM Plex Sans"/>
                <a:ea typeface="Microsoft JhengHei"/>
              </a:rPr>
              <a:t>客制</a:t>
            </a:r>
            <a:r>
              <a:rPr lang="en-US" altLang="zh-TW" sz="1100" b="1" kern="0" dirty="0">
                <a:solidFill>
                  <a:schemeClr val="bg1"/>
                </a:solidFill>
                <a:latin typeface="IBM Plex Sans"/>
                <a:ea typeface="Microsoft JhengHei"/>
              </a:rPr>
              <a:t> App</a:t>
            </a:r>
            <a:r>
              <a:rPr lang="en-US" altLang="zh-TW" sz="1100" b="1" kern="0" dirty="0">
                <a:solidFill>
                  <a:srgbClr val="FFFFFF"/>
                </a:solidFill>
                <a:latin typeface="IBM Plex Sans"/>
                <a:ea typeface="Microsoft JhengHei"/>
              </a:rPr>
              <a:t> </a:t>
            </a:r>
            <a:r>
              <a:rPr lang="en-US" altLang="zh-TW" sz="900" b="1" kern="0" dirty="0">
                <a:solidFill>
                  <a:srgbClr val="FFFFFF"/>
                </a:solidFill>
                <a:latin typeface="IBM Plex Sans"/>
                <a:ea typeface="Microsoft JhengHei"/>
              </a:rPr>
              <a:t>(Workbench)</a:t>
            </a:r>
            <a:endParaRPr lang="en-US" altLang="zh-TW" sz="1100" b="1" kern="0" dirty="0">
              <a:solidFill>
                <a:schemeClr val="bg1"/>
              </a:solidFill>
              <a:latin typeface="IBM Plex Sans" panose="020B0503050000000000" pitchFamily="34" charset="77"/>
              <a:ea typeface="Microsoft JhengHei" panose="020B0604030504040204" pitchFamily="34" charset="-120"/>
            </a:endParaRPr>
          </a:p>
        </p:txBody>
      </p:sp>
      <p:sp>
        <p:nvSpPr>
          <p:cNvPr id="56" name="等腰三角形 90">
            <a:extLst>
              <a:ext uri="{FF2B5EF4-FFF2-40B4-BE49-F238E27FC236}">
                <a16:creationId xmlns:a16="http://schemas.microsoft.com/office/drawing/2014/main" id="{DC78F037-7867-52A1-4C0F-791E89C92752}"/>
              </a:ext>
            </a:extLst>
          </p:cNvPr>
          <p:cNvSpPr/>
          <p:nvPr/>
        </p:nvSpPr>
        <p:spPr>
          <a:xfrm rot="5400000">
            <a:off x="6650145" y="1504431"/>
            <a:ext cx="1280160" cy="182880"/>
          </a:xfrm>
          <a:prstGeom prst="triangle">
            <a:avLst/>
          </a:prstGeom>
          <a:solidFill>
            <a:srgbClr val="FFFFFF">
              <a:lumMod val="95000"/>
            </a:srgbClr>
          </a:solidFill>
          <a:ln w="12700" cap="flat" cmpd="sng" algn="ctr">
            <a:noFill/>
            <a:prstDash val="solid"/>
            <a:miter lim="800000"/>
          </a:ln>
          <a:effectLst/>
        </p:spPr>
        <p:txBody>
          <a:bodyPr rtlCol="0" anchor="t"/>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zh-TW" altLang="en-US" sz="2000" b="0" i="0" u="none" strike="noStrike" kern="0" cap="none" spc="0" normalizeH="0" baseline="0" noProof="0" err="1">
              <a:ln>
                <a:noFill/>
              </a:ln>
              <a:solidFill>
                <a:srgbClr val="000000"/>
              </a:solidFill>
              <a:effectLst/>
              <a:uLnTx/>
              <a:uFillTx/>
            </a:endParaRPr>
          </a:p>
        </p:txBody>
      </p:sp>
      <p:sp>
        <p:nvSpPr>
          <p:cNvPr id="44" name="Rectangle 43">
            <a:extLst>
              <a:ext uri="{FF2B5EF4-FFF2-40B4-BE49-F238E27FC236}">
                <a16:creationId xmlns:a16="http://schemas.microsoft.com/office/drawing/2014/main" id="{A2025C23-99CD-0F13-DC89-D471C26B4D4D}"/>
              </a:ext>
            </a:extLst>
          </p:cNvPr>
          <p:cNvSpPr/>
          <p:nvPr/>
        </p:nvSpPr>
        <p:spPr bwMode="auto">
          <a:xfrm>
            <a:off x="920638" y="2380884"/>
            <a:ext cx="6189647" cy="1280160"/>
          </a:xfrm>
          <a:prstGeom prst="rect">
            <a:avLst/>
          </a:prstGeom>
          <a:solidFill>
            <a:schemeClr val="bg1">
              <a:lumMod val="95000"/>
            </a:schemeClr>
          </a:solidFill>
          <a:ln w="19050" cap="flat" cmpd="sng" algn="ctr">
            <a:noFill/>
            <a:prstDash val="solid"/>
            <a:headEnd type="none" w="med" len="med"/>
            <a:tailEnd type="none" w="med" len="med"/>
          </a:ln>
          <a:effectLst/>
        </p:spPr>
        <p:txBody>
          <a:bodyPr vert="horz" wrap="square" lIns="76200" tIns="76200" rIns="76200" bIns="76200" numCol="1" rtlCol="0" anchor="ctr" anchorCtr="0" compatLnSpc="1">
            <a:prstTxWarp prst="textNoShape">
              <a:avLst/>
            </a:prstTxWarp>
          </a:bodyPr>
          <a:lstStyle/>
          <a:p>
            <a:pPr marL="0" marR="0" indent="0" algn="ctr" defTabSz="761952" eaLnBrk="1" fontAlgn="base" latinLnBrk="0" hangingPunct="1">
              <a:lnSpc>
                <a:spcPct val="100000"/>
              </a:lnSpc>
              <a:spcBef>
                <a:spcPct val="0"/>
              </a:spcBef>
              <a:spcAft>
                <a:spcPct val="0"/>
              </a:spcAft>
              <a:buClrTx/>
              <a:buSzTx/>
              <a:buFontTx/>
              <a:buNone/>
              <a:tabLst/>
            </a:pPr>
            <a:endParaRPr lang="zh-TW" altLang="en-US" sz="1400" kern="0">
              <a:solidFill>
                <a:srgbClr val="000000"/>
              </a:solidFill>
              <a:latin typeface="IBM Plex Sans" panose="020B0503050203000203" pitchFamily="34" charset="0"/>
              <a:sym typeface="Helvetica"/>
            </a:endParaRPr>
          </a:p>
        </p:txBody>
      </p:sp>
      <p:sp>
        <p:nvSpPr>
          <p:cNvPr id="45" name="Rectangle 653">
            <a:extLst>
              <a:ext uri="{FF2B5EF4-FFF2-40B4-BE49-F238E27FC236}">
                <a16:creationId xmlns:a16="http://schemas.microsoft.com/office/drawing/2014/main" id="{6C2E4883-4471-F5AC-26F5-57208E963DB9}"/>
              </a:ext>
            </a:extLst>
          </p:cNvPr>
          <p:cNvSpPr/>
          <p:nvPr/>
        </p:nvSpPr>
        <p:spPr>
          <a:xfrm>
            <a:off x="97678" y="2383078"/>
            <a:ext cx="822960" cy="1275772"/>
          </a:xfrm>
          <a:prstGeom prst="rect">
            <a:avLst/>
          </a:prstGeom>
          <a:solidFill>
            <a:srgbClr val="3D6EF9"/>
          </a:solidFill>
          <a:ln w="12700" cap="flat" cmpd="sng" algn="ctr">
            <a:noFill/>
            <a:prstDash val="solid"/>
            <a:miter lim="800000"/>
          </a:ln>
          <a:effectLst>
            <a:outerShdw blurRad="50800" dist="38100" dir="2700000" algn="tl" rotWithShape="0">
              <a:prstClr val="black">
                <a:alpha val="40000"/>
              </a:prstClr>
            </a:outerShdw>
          </a:effectLst>
        </p:spPr>
        <p:txBody>
          <a:bodyPr lIns="27432" tIns="27432" rIns="27432" bIns="27432" rtlCol="0" anchor="ctr" anchorCtr="0"/>
          <a:lstStyle/>
          <a:p>
            <a:pPr algn="ctr" defTabSz="1097236">
              <a:defRPr/>
            </a:pPr>
            <a:r>
              <a:rPr lang="en-US" altLang="zh-TW" sz="2400" b="1" kern="0" dirty="0">
                <a:solidFill>
                  <a:srgbClr val="FFFFFF"/>
                </a:solidFill>
                <a:latin typeface="IBM Plex Sans"/>
                <a:ea typeface="Microsoft JhengHei"/>
              </a:rPr>
              <a:t>4</a:t>
            </a:r>
          </a:p>
          <a:p>
            <a:pPr algn="ctr" defTabSz="1097236">
              <a:defRPr/>
            </a:pPr>
            <a:r>
              <a:rPr lang="en-US" altLang="zh-TW" sz="1100" b="1" kern="0" dirty="0" err="1">
                <a:solidFill>
                  <a:srgbClr val="FFFFFF"/>
                </a:solidFill>
                <a:latin typeface="IBM Plex Sans"/>
                <a:ea typeface="Microsoft JhengHei"/>
              </a:rPr>
              <a:t>延伸</a:t>
            </a:r>
            <a:r>
              <a:rPr lang="en-US" altLang="zh-TW" sz="1100" b="1" kern="0" dirty="0">
                <a:solidFill>
                  <a:srgbClr val="FFFFFF"/>
                </a:solidFill>
                <a:latin typeface="IBM Plex Sans"/>
                <a:ea typeface="Microsoft JhengHei"/>
              </a:rPr>
              <a:t> App </a:t>
            </a:r>
            <a:r>
              <a:rPr lang="en-US" altLang="zh-TW" sz="900" b="1" kern="0" dirty="0">
                <a:solidFill>
                  <a:srgbClr val="FFFFFF"/>
                </a:solidFill>
                <a:latin typeface="IBM Plex Sans"/>
                <a:ea typeface="Microsoft JhengHei"/>
              </a:rPr>
              <a:t>(Extension)</a:t>
            </a:r>
            <a:endParaRPr lang="en-US" altLang="zh-TW" sz="1100" b="1" i="0" u="none" strike="noStrike" kern="0" cap="none" spc="0" normalizeH="0" baseline="0" noProof="0" dirty="0">
              <a:ln>
                <a:noFill/>
              </a:ln>
              <a:solidFill>
                <a:srgbClr val="FFFFFF"/>
              </a:solidFill>
              <a:effectLst/>
              <a:uLnTx/>
              <a:uFillTx/>
              <a:latin typeface="IBM Plex Sans" panose="020B0503050000000000" pitchFamily="34" charset="77"/>
              <a:ea typeface="Microsoft JhengHei" panose="020B0604030504040204" pitchFamily="34" charset="-120"/>
            </a:endParaRPr>
          </a:p>
        </p:txBody>
      </p:sp>
      <p:sp>
        <p:nvSpPr>
          <p:cNvPr id="57" name="等腰三角形 3">
            <a:extLst>
              <a:ext uri="{FF2B5EF4-FFF2-40B4-BE49-F238E27FC236}">
                <a16:creationId xmlns:a16="http://schemas.microsoft.com/office/drawing/2014/main" id="{54DEF56F-E5DC-DC63-1478-9650EAFFF0DC}"/>
              </a:ext>
            </a:extLst>
          </p:cNvPr>
          <p:cNvSpPr/>
          <p:nvPr/>
        </p:nvSpPr>
        <p:spPr>
          <a:xfrm rot="5400000">
            <a:off x="6650145" y="2929524"/>
            <a:ext cx="1280160" cy="182880"/>
          </a:xfrm>
          <a:prstGeom prst="triangle">
            <a:avLst/>
          </a:prstGeom>
          <a:solidFill>
            <a:srgbClr val="FFFFFF">
              <a:lumMod val="95000"/>
            </a:srgbClr>
          </a:solidFill>
          <a:ln w="12700" cap="flat" cmpd="sng" algn="ctr">
            <a:noFill/>
            <a:prstDash val="solid"/>
            <a:miter lim="800000"/>
          </a:ln>
          <a:effectLst/>
        </p:spPr>
        <p:txBody>
          <a:bodyPr rtlCol="0" anchor="t"/>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zh-TW" altLang="en-US" sz="2000" b="0" i="0" u="none" strike="noStrike" kern="0" cap="none" spc="0" normalizeH="0" baseline="0" noProof="0" err="1">
              <a:ln>
                <a:noFill/>
              </a:ln>
              <a:solidFill>
                <a:srgbClr val="000000"/>
              </a:solidFill>
              <a:effectLst/>
              <a:uLnTx/>
              <a:uFillTx/>
            </a:endParaRPr>
          </a:p>
        </p:txBody>
      </p:sp>
      <p:cxnSp>
        <p:nvCxnSpPr>
          <p:cNvPr id="13" name="Straight Connector 154">
            <a:extLst>
              <a:ext uri="{FF2B5EF4-FFF2-40B4-BE49-F238E27FC236}">
                <a16:creationId xmlns:a16="http://schemas.microsoft.com/office/drawing/2014/main" id="{651C3830-EA3C-D072-E2EC-E5CC6840F439}"/>
              </a:ext>
            </a:extLst>
          </p:cNvPr>
          <p:cNvCxnSpPr>
            <a:cxnSpLocks/>
          </p:cNvCxnSpPr>
          <p:nvPr/>
        </p:nvCxnSpPr>
        <p:spPr>
          <a:xfrm>
            <a:off x="0" y="963326"/>
            <a:ext cx="9144000" cy="0"/>
          </a:xfrm>
          <a:prstGeom prst="line">
            <a:avLst/>
          </a:prstGeom>
          <a:noFill/>
          <a:ln w="19050" cap="flat" cmpd="sng" algn="ctr">
            <a:solidFill>
              <a:schemeClr val="bg1">
                <a:lumMod val="75000"/>
              </a:schemeClr>
            </a:solidFill>
            <a:prstDash val="solid"/>
            <a:miter lim="800000"/>
          </a:ln>
          <a:effectLst/>
        </p:spPr>
      </p:cxnSp>
      <p:cxnSp>
        <p:nvCxnSpPr>
          <p:cNvPr id="14" name="Straight Connector 154">
            <a:extLst>
              <a:ext uri="{FF2B5EF4-FFF2-40B4-BE49-F238E27FC236}">
                <a16:creationId xmlns:a16="http://schemas.microsoft.com/office/drawing/2014/main" id="{6A00263C-4A5A-BA88-8776-A9218C08C84A}"/>
              </a:ext>
            </a:extLst>
          </p:cNvPr>
          <p:cNvCxnSpPr>
            <a:cxnSpLocks/>
          </p:cNvCxnSpPr>
          <p:nvPr/>
        </p:nvCxnSpPr>
        <p:spPr>
          <a:xfrm>
            <a:off x="165027" y="3746741"/>
            <a:ext cx="8961120" cy="0"/>
          </a:xfrm>
          <a:prstGeom prst="line">
            <a:avLst/>
          </a:prstGeom>
          <a:noFill/>
          <a:ln w="19050" cap="flat" cmpd="sng" algn="ctr">
            <a:solidFill>
              <a:schemeClr val="bg1">
                <a:lumMod val="75000"/>
              </a:schemeClr>
            </a:solidFill>
            <a:prstDash val="sysDot"/>
            <a:miter lim="800000"/>
          </a:ln>
          <a:effectLst/>
        </p:spPr>
      </p:cxnSp>
      <p:cxnSp>
        <p:nvCxnSpPr>
          <p:cNvPr id="15" name="Straight Connector 154">
            <a:extLst>
              <a:ext uri="{FF2B5EF4-FFF2-40B4-BE49-F238E27FC236}">
                <a16:creationId xmlns:a16="http://schemas.microsoft.com/office/drawing/2014/main" id="{4A0AF5C0-F795-DFFF-4FF9-F12579148F54}"/>
              </a:ext>
            </a:extLst>
          </p:cNvPr>
          <p:cNvCxnSpPr>
            <a:cxnSpLocks/>
          </p:cNvCxnSpPr>
          <p:nvPr/>
        </p:nvCxnSpPr>
        <p:spPr>
          <a:xfrm>
            <a:off x="97652" y="2312577"/>
            <a:ext cx="9052560" cy="0"/>
          </a:xfrm>
          <a:prstGeom prst="line">
            <a:avLst/>
          </a:prstGeom>
          <a:noFill/>
          <a:ln w="19050" cap="flat" cmpd="sng" algn="ctr">
            <a:solidFill>
              <a:schemeClr val="bg1">
                <a:lumMod val="75000"/>
              </a:schemeClr>
            </a:solidFill>
            <a:prstDash val="sysDot"/>
            <a:miter lim="800000"/>
          </a:ln>
          <a:effectLst/>
        </p:spPr>
      </p:cxnSp>
      <p:sp>
        <p:nvSpPr>
          <p:cNvPr id="17" name="TextBox 16">
            <a:extLst>
              <a:ext uri="{FF2B5EF4-FFF2-40B4-BE49-F238E27FC236}">
                <a16:creationId xmlns:a16="http://schemas.microsoft.com/office/drawing/2014/main" id="{C60B415D-5D0F-DB48-CE66-48611F973DD9}"/>
              </a:ext>
            </a:extLst>
          </p:cNvPr>
          <p:cNvSpPr txBox="1"/>
          <p:nvPr/>
        </p:nvSpPr>
        <p:spPr>
          <a:xfrm>
            <a:off x="1259515" y="3268416"/>
            <a:ext cx="1188720" cy="348813"/>
          </a:xfrm>
          <a:prstGeom prst="rect">
            <a:avLst/>
          </a:prstGeom>
          <a:noFill/>
        </p:spPr>
        <p:txBody>
          <a:bodyPr wrap="square" anchor="ctr" anchorCtr="0">
            <a:spAutoFit/>
          </a:bodyPr>
          <a:lstStyle/>
          <a:p>
            <a:pPr algn="ctr">
              <a:lnSpc>
                <a:spcPts val="1000"/>
              </a:lnSpc>
            </a:pPr>
            <a:r>
              <a:rPr lang="en-US" altLang="zh-TW" sz="900" b="1" i="0">
                <a:solidFill>
                  <a:srgbClr val="454545"/>
                </a:solidFill>
                <a:effectLst/>
                <a:latin typeface="IBM Plex Sans" panose="020B0503050203000203" pitchFamily="34" charset="0"/>
                <a:ea typeface="微軟正黑體" panose="020B0604030504040204" pitchFamily="34" charset="-120"/>
              </a:rPr>
              <a:t>Manage</a:t>
            </a:r>
          </a:p>
          <a:p>
            <a:pPr algn="ctr">
              <a:lnSpc>
                <a:spcPts val="1000"/>
              </a:lnSpc>
            </a:pPr>
            <a:r>
              <a:rPr lang="en-US" altLang="zh-TW" sz="900" b="1" i="0">
                <a:solidFill>
                  <a:srgbClr val="454545"/>
                </a:solidFill>
                <a:effectLst/>
                <a:latin typeface="IBM Plex Sans" panose="020B0503050203000203" pitchFamily="34" charset="0"/>
                <a:ea typeface="微軟正黑體" panose="020B0604030504040204" pitchFamily="34" charset="-120"/>
              </a:rPr>
              <a:t>Sales Orders</a:t>
            </a:r>
            <a:endParaRPr lang="zh-TW" altLang="en-US" sz="900" b="1" i="0">
              <a:solidFill>
                <a:srgbClr val="454545"/>
              </a:solidFill>
              <a:effectLst/>
              <a:latin typeface="IBM Plex Sans" panose="020B0503050203000203" pitchFamily="34" charset="0"/>
              <a:ea typeface="微軟正黑體" panose="020B0604030504040204" pitchFamily="34" charset="-120"/>
            </a:endParaRPr>
          </a:p>
        </p:txBody>
      </p:sp>
      <p:sp>
        <p:nvSpPr>
          <p:cNvPr id="19" name="TextBox 18">
            <a:extLst>
              <a:ext uri="{FF2B5EF4-FFF2-40B4-BE49-F238E27FC236}">
                <a16:creationId xmlns:a16="http://schemas.microsoft.com/office/drawing/2014/main" id="{BA82B996-D083-B87A-9E6F-4D73D22F9392}"/>
              </a:ext>
            </a:extLst>
          </p:cNvPr>
          <p:cNvSpPr txBox="1"/>
          <p:nvPr/>
        </p:nvSpPr>
        <p:spPr>
          <a:xfrm>
            <a:off x="2781621" y="3268416"/>
            <a:ext cx="1188720" cy="348813"/>
          </a:xfrm>
          <a:prstGeom prst="rect">
            <a:avLst/>
          </a:prstGeom>
          <a:noFill/>
        </p:spPr>
        <p:txBody>
          <a:bodyPr wrap="square" anchor="ctr" anchorCtr="0">
            <a:spAutoFit/>
          </a:bodyPr>
          <a:lstStyle/>
          <a:p>
            <a:pPr algn="ctr">
              <a:lnSpc>
                <a:spcPts val="1000"/>
              </a:lnSpc>
            </a:pPr>
            <a:r>
              <a:rPr lang="en-US" altLang="zh-TW" sz="900" b="1" i="0" dirty="0">
                <a:solidFill>
                  <a:srgbClr val="454545"/>
                </a:solidFill>
                <a:effectLst/>
                <a:latin typeface="IBM Plex Sans" panose="020B0503050203000203" pitchFamily="34" charset="0"/>
                <a:ea typeface="微軟正黑體" panose="020B0604030504040204" pitchFamily="34" charset="-120"/>
              </a:rPr>
              <a:t>Customers</a:t>
            </a:r>
          </a:p>
          <a:p>
            <a:pPr algn="ctr">
              <a:lnSpc>
                <a:spcPts val="1000"/>
              </a:lnSpc>
            </a:pPr>
            <a:r>
              <a:rPr lang="en-US" altLang="zh-TW" sz="900" b="1" i="0" dirty="0">
                <a:solidFill>
                  <a:srgbClr val="454545"/>
                </a:solidFill>
                <a:effectLst/>
                <a:latin typeface="IBM Plex Sans" panose="020B0503050203000203" pitchFamily="34" charset="0"/>
                <a:ea typeface="微軟正黑體" panose="020B0604030504040204" pitchFamily="34" charset="-120"/>
              </a:rPr>
              <a:t>Overview</a:t>
            </a:r>
          </a:p>
        </p:txBody>
      </p:sp>
      <p:sp>
        <p:nvSpPr>
          <p:cNvPr id="22" name="Rectangle 21">
            <a:extLst>
              <a:ext uri="{FF2B5EF4-FFF2-40B4-BE49-F238E27FC236}">
                <a16:creationId xmlns:a16="http://schemas.microsoft.com/office/drawing/2014/main" id="{7A95C95D-0D51-89AC-6C73-56E2874BDA52}"/>
              </a:ext>
            </a:extLst>
          </p:cNvPr>
          <p:cNvSpPr/>
          <p:nvPr/>
        </p:nvSpPr>
        <p:spPr>
          <a:xfrm>
            <a:off x="108533" y="604032"/>
            <a:ext cx="812105" cy="320040"/>
          </a:xfrm>
          <a:prstGeom prst="rect">
            <a:avLst/>
          </a:prstGeom>
          <a:solidFill>
            <a:srgbClr val="6EA6FF">
              <a:lumMod val="20000"/>
              <a:lumOff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1200" b="1" kern="0" dirty="0">
                <a:solidFill>
                  <a:srgbClr val="051243"/>
                </a:solidFill>
                <a:latin typeface="IBM Plex Sans" panose="020B0503050203000203" pitchFamily="34" charset="0"/>
                <a:ea typeface="微軟正黑體" panose="020B0604030504040204" pitchFamily="34" charset="-120"/>
              </a:rPr>
              <a:t>App</a:t>
            </a:r>
            <a:r>
              <a:rPr lang="zh-TW" altLang="en-US" sz="1200" b="1" kern="0" dirty="0">
                <a:solidFill>
                  <a:srgbClr val="051243"/>
                </a:solidFill>
                <a:latin typeface="IBM Plex Sans" panose="020B0503050203000203" pitchFamily="34" charset="0"/>
                <a:ea typeface="微軟正黑體" panose="020B0604030504040204" pitchFamily="34" charset="-120"/>
              </a:rPr>
              <a:t>類型</a:t>
            </a:r>
            <a:endParaRPr kumimoji="0" lang="en-US" sz="1200" b="1" i="0" u="none" strike="noStrike" kern="0" cap="none" spc="0" normalizeH="0" baseline="0" noProof="0" dirty="0">
              <a:ln>
                <a:noFill/>
              </a:ln>
              <a:solidFill>
                <a:srgbClr val="051243"/>
              </a:solidFill>
              <a:effectLst/>
              <a:uLnTx/>
              <a:uFillTx/>
              <a:latin typeface="IBM Plex Sans" panose="020B0503050203000203" pitchFamily="34" charset="0"/>
              <a:ea typeface="微軟正黑體" panose="020B0604030504040204" pitchFamily="34" charset="-120"/>
              <a:cs typeface="+mn-cs"/>
            </a:endParaRPr>
          </a:p>
        </p:txBody>
      </p:sp>
      <p:sp>
        <p:nvSpPr>
          <p:cNvPr id="23" name="Rectangle 22">
            <a:extLst>
              <a:ext uri="{FF2B5EF4-FFF2-40B4-BE49-F238E27FC236}">
                <a16:creationId xmlns:a16="http://schemas.microsoft.com/office/drawing/2014/main" id="{007F8ED4-79CC-DA44-F486-B4116B7785CF}"/>
              </a:ext>
            </a:extLst>
          </p:cNvPr>
          <p:cNvSpPr/>
          <p:nvPr/>
        </p:nvSpPr>
        <p:spPr>
          <a:xfrm>
            <a:off x="7136499" y="604032"/>
            <a:ext cx="1982494" cy="320040"/>
          </a:xfrm>
          <a:prstGeom prst="rect">
            <a:avLst/>
          </a:prstGeom>
          <a:solidFill>
            <a:srgbClr val="6EA6FF">
              <a:lumMod val="20000"/>
              <a:lumOff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1200" b="1" kern="0" dirty="0">
                <a:solidFill>
                  <a:srgbClr val="051243"/>
                </a:solidFill>
                <a:latin typeface="IBM Plex Sans" panose="020B0503050203000203" pitchFamily="34" charset="0"/>
                <a:ea typeface="微軟正黑體" panose="020B0604030504040204" pitchFamily="34" charset="-120"/>
              </a:rPr>
              <a:t>效益</a:t>
            </a:r>
            <a:endParaRPr kumimoji="0" lang="en-US" sz="1200" b="1" i="0" u="none" strike="noStrike" kern="0" cap="none" spc="0" normalizeH="0" baseline="0" noProof="0" dirty="0">
              <a:ln>
                <a:noFill/>
              </a:ln>
              <a:solidFill>
                <a:srgbClr val="051243"/>
              </a:solidFill>
              <a:effectLst/>
              <a:uLnTx/>
              <a:uFillTx/>
              <a:latin typeface="IBM Plex Sans" panose="020B0503050203000203" pitchFamily="34" charset="0"/>
              <a:ea typeface="微軟正黑體" panose="020B0604030504040204" pitchFamily="34" charset="-120"/>
              <a:cs typeface="+mn-cs"/>
            </a:endParaRPr>
          </a:p>
        </p:txBody>
      </p:sp>
      <p:sp>
        <p:nvSpPr>
          <p:cNvPr id="24" name="Rectangle 23">
            <a:extLst>
              <a:ext uri="{FF2B5EF4-FFF2-40B4-BE49-F238E27FC236}">
                <a16:creationId xmlns:a16="http://schemas.microsoft.com/office/drawing/2014/main" id="{77728E45-3B7D-2AF5-4C3D-001BCA057996}"/>
              </a:ext>
            </a:extLst>
          </p:cNvPr>
          <p:cNvSpPr/>
          <p:nvPr/>
        </p:nvSpPr>
        <p:spPr>
          <a:xfrm>
            <a:off x="981471" y="604032"/>
            <a:ext cx="6119467" cy="320040"/>
          </a:xfrm>
          <a:prstGeom prst="rect">
            <a:avLst/>
          </a:prstGeom>
          <a:solidFill>
            <a:srgbClr val="6EA6FF">
              <a:lumMod val="20000"/>
              <a:lumOff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a:ln>
                  <a:noFill/>
                </a:ln>
                <a:solidFill>
                  <a:srgbClr val="051243"/>
                </a:solidFill>
                <a:effectLst/>
                <a:uLnTx/>
                <a:uFillTx/>
                <a:latin typeface="IBM Plex Sans" panose="020B0503050203000203" pitchFamily="34" charset="0"/>
                <a:ea typeface="微軟正黑體" panose="020B0604030504040204" pitchFamily="34" charset="-120"/>
                <a:cs typeface="+mn-cs"/>
              </a:rPr>
              <a:t>成果</a:t>
            </a:r>
            <a:endParaRPr kumimoji="0" lang="en-US" sz="1200" b="1" i="0" u="none" strike="noStrike" kern="0" cap="none" spc="0" normalizeH="0" baseline="0" noProof="0" dirty="0">
              <a:ln>
                <a:noFill/>
              </a:ln>
              <a:solidFill>
                <a:srgbClr val="051243"/>
              </a:solidFill>
              <a:effectLst/>
              <a:uLnTx/>
              <a:uFillTx/>
              <a:latin typeface="IBM Plex Sans" panose="020B0503050203000203" pitchFamily="34" charset="0"/>
              <a:ea typeface="微軟正黑體" panose="020B0604030504040204" pitchFamily="34" charset="-120"/>
              <a:cs typeface="+mn-cs"/>
            </a:endParaRPr>
          </a:p>
        </p:txBody>
      </p:sp>
      <p:sp>
        <p:nvSpPr>
          <p:cNvPr id="26" name="TextBox 25">
            <a:extLst>
              <a:ext uri="{FF2B5EF4-FFF2-40B4-BE49-F238E27FC236}">
                <a16:creationId xmlns:a16="http://schemas.microsoft.com/office/drawing/2014/main" id="{7350AB86-DCD2-A69B-A920-9B03A6E57458}"/>
              </a:ext>
            </a:extLst>
          </p:cNvPr>
          <p:cNvSpPr txBox="1"/>
          <p:nvPr/>
        </p:nvSpPr>
        <p:spPr>
          <a:xfrm>
            <a:off x="1150032" y="4764220"/>
            <a:ext cx="1137572" cy="256480"/>
          </a:xfrm>
          <a:prstGeom prst="rect">
            <a:avLst/>
          </a:prstGeom>
          <a:noFill/>
        </p:spPr>
        <p:txBody>
          <a:bodyPr wrap="square" lIns="0" tIns="0" rIns="0" bIns="0" anchor="ctr" anchorCtr="0">
            <a:spAutoFit/>
          </a:bodyPr>
          <a:lstStyle/>
          <a:p>
            <a:pPr algn="ctr">
              <a:lnSpc>
                <a:spcPts val="1000"/>
              </a:lnSpc>
            </a:pPr>
            <a:r>
              <a:rPr lang="en-US" altLang="zh-TW" sz="900" b="1" i="0" dirty="0">
                <a:solidFill>
                  <a:srgbClr val="454545"/>
                </a:solidFill>
                <a:effectLst/>
                <a:latin typeface="IBM Plex Sans" panose="020B0503050203000203" pitchFamily="34" charset="0"/>
                <a:ea typeface="微軟正黑體" panose="020B0604030504040204" pitchFamily="34" charset="-120"/>
              </a:rPr>
              <a:t>GL</a:t>
            </a:r>
          </a:p>
          <a:p>
            <a:pPr algn="ctr">
              <a:lnSpc>
                <a:spcPts val="1000"/>
              </a:lnSpc>
            </a:pPr>
            <a:r>
              <a:rPr lang="en-US" altLang="zh-TW" sz="900" b="1" i="0" dirty="0">
                <a:solidFill>
                  <a:srgbClr val="454545"/>
                </a:solidFill>
                <a:effectLst/>
                <a:latin typeface="IBM Plex Sans" panose="020B0503050203000203" pitchFamily="34" charset="0"/>
                <a:ea typeface="微軟正黑體" panose="020B0604030504040204" pitchFamily="34" charset="-120"/>
              </a:rPr>
              <a:t>Overview</a:t>
            </a:r>
            <a:endParaRPr lang="zh-TW" altLang="en-US" sz="900" b="1" i="0" dirty="0">
              <a:solidFill>
                <a:srgbClr val="454545"/>
              </a:solidFill>
              <a:effectLst/>
              <a:latin typeface="IBM Plex Sans" panose="020B0503050203000203" pitchFamily="34" charset="0"/>
              <a:ea typeface="微軟正黑體" panose="020B0604030504040204" pitchFamily="34" charset="-120"/>
            </a:endParaRPr>
          </a:p>
        </p:txBody>
      </p:sp>
      <p:sp>
        <p:nvSpPr>
          <p:cNvPr id="28" name="TextBox 27">
            <a:extLst>
              <a:ext uri="{FF2B5EF4-FFF2-40B4-BE49-F238E27FC236}">
                <a16:creationId xmlns:a16="http://schemas.microsoft.com/office/drawing/2014/main" id="{EF15F6C9-8E81-6F28-4BDC-A30645288560}"/>
              </a:ext>
            </a:extLst>
          </p:cNvPr>
          <p:cNvSpPr txBox="1"/>
          <p:nvPr/>
        </p:nvSpPr>
        <p:spPr>
          <a:xfrm>
            <a:off x="5825834" y="3314582"/>
            <a:ext cx="1188720" cy="256480"/>
          </a:xfrm>
          <a:prstGeom prst="rect">
            <a:avLst/>
          </a:prstGeom>
          <a:noFill/>
        </p:spPr>
        <p:txBody>
          <a:bodyPr wrap="square" lIns="0" tIns="0" rIns="0" bIns="0" anchor="ctr" anchorCtr="0">
            <a:spAutoFit/>
          </a:bodyPr>
          <a:lstStyle/>
          <a:p>
            <a:pPr algn="ctr">
              <a:lnSpc>
                <a:spcPts val="1000"/>
              </a:lnSpc>
            </a:pPr>
            <a:r>
              <a:rPr lang="en-US" altLang="zh-TW" sz="900" b="1" i="0">
                <a:solidFill>
                  <a:srgbClr val="454545"/>
                </a:solidFill>
                <a:effectLst/>
                <a:latin typeface="IBM Plex Sans" panose="020B0503050203000203" pitchFamily="34" charset="0"/>
                <a:ea typeface="微軟正黑體" panose="020B0604030504040204" pitchFamily="34" charset="-120"/>
              </a:rPr>
              <a:t>AR</a:t>
            </a:r>
          </a:p>
          <a:p>
            <a:pPr algn="ctr">
              <a:lnSpc>
                <a:spcPts val="1000"/>
              </a:lnSpc>
            </a:pPr>
            <a:r>
              <a:rPr lang="en-US" altLang="zh-TW" sz="900" b="1" i="0">
                <a:solidFill>
                  <a:srgbClr val="454545"/>
                </a:solidFill>
                <a:effectLst/>
                <a:latin typeface="IBM Plex Sans" panose="020B0503050203000203" pitchFamily="34" charset="0"/>
                <a:ea typeface="微軟正黑體" panose="020B0604030504040204" pitchFamily="34" charset="-120"/>
              </a:rPr>
              <a:t>Overview</a:t>
            </a:r>
          </a:p>
        </p:txBody>
      </p:sp>
      <p:sp>
        <p:nvSpPr>
          <p:cNvPr id="30" name="TextBox 29">
            <a:extLst>
              <a:ext uri="{FF2B5EF4-FFF2-40B4-BE49-F238E27FC236}">
                <a16:creationId xmlns:a16="http://schemas.microsoft.com/office/drawing/2014/main" id="{EAFD4303-A5D9-59EE-115B-8D55E6CB8DB2}"/>
              </a:ext>
            </a:extLst>
          </p:cNvPr>
          <p:cNvSpPr txBox="1"/>
          <p:nvPr/>
        </p:nvSpPr>
        <p:spPr>
          <a:xfrm>
            <a:off x="2353452" y="4764220"/>
            <a:ext cx="1168897" cy="256480"/>
          </a:xfrm>
          <a:prstGeom prst="rect">
            <a:avLst/>
          </a:prstGeom>
          <a:noFill/>
        </p:spPr>
        <p:txBody>
          <a:bodyPr wrap="square" lIns="0" tIns="0" rIns="0" bIns="0" anchor="ctr" anchorCtr="0">
            <a:spAutoFit/>
          </a:bodyPr>
          <a:lstStyle/>
          <a:p>
            <a:pPr algn="ctr">
              <a:lnSpc>
                <a:spcPts val="1000"/>
              </a:lnSpc>
            </a:pPr>
            <a:r>
              <a:rPr lang="en-US" altLang="zh-TW" sz="900" b="1" i="0" dirty="0">
                <a:solidFill>
                  <a:srgbClr val="454545"/>
                </a:solidFill>
                <a:effectLst/>
                <a:latin typeface="IBM Plex Sans" panose="020B0503050203000203" pitchFamily="34" charset="0"/>
                <a:ea typeface="微軟正黑體" panose="020B0604030504040204" pitchFamily="34" charset="-120"/>
              </a:rPr>
              <a:t>AP</a:t>
            </a:r>
          </a:p>
          <a:p>
            <a:pPr algn="ctr">
              <a:lnSpc>
                <a:spcPts val="1000"/>
              </a:lnSpc>
            </a:pPr>
            <a:r>
              <a:rPr lang="en-US" altLang="zh-TW" sz="900" b="1" i="0" dirty="0">
                <a:solidFill>
                  <a:srgbClr val="454545"/>
                </a:solidFill>
                <a:effectLst/>
                <a:latin typeface="IBM Plex Sans" panose="020B0503050203000203" pitchFamily="34" charset="0"/>
                <a:ea typeface="微軟正黑體" panose="020B0604030504040204" pitchFamily="34" charset="-120"/>
              </a:rPr>
              <a:t>Overview</a:t>
            </a:r>
          </a:p>
        </p:txBody>
      </p:sp>
      <p:sp>
        <p:nvSpPr>
          <p:cNvPr id="31" name="TextBox 30">
            <a:extLst>
              <a:ext uri="{FF2B5EF4-FFF2-40B4-BE49-F238E27FC236}">
                <a16:creationId xmlns:a16="http://schemas.microsoft.com/office/drawing/2014/main" id="{2F3FAE14-B60E-D773-A36D-C0FAD6781DC7}"/>
              </a:ext>
            </a:extLst>
          </p:cNvPr>
          <p:cNvSpPr txBox="1"/>
          <p:nvPr/>
        </p:nvSpPr>
        <p:spPr>
          <a:xfrm>
            <a:off x="1307271" y="1891277"/>
            <a:ext cx="1005840" cy="350930"/>
          </a:xfrm>
          <a:prstGeom prst="rect">
            <a:avLst/>
          </a:prstGeom>
          <a:noFill/>
        </p:spPr>
        <p:txBody>
          <a:bodyPr wrap="square" anchor="ctr" anchorCtr="0">
            <a:spAutoFit/>
          </a:bodyPr>
          <a:lstStyle/>
          <a:p>
            <a:pPr algn="ctr">
              <a:lnSpc>
                <a:spcPts val="1000"/>
              </a:lnSpc>
            </a:pPr>
            <a:r>
              <a:rPr lang="en-US" altLang="zh-TW" sz="900" b="1" i="0" dirty="0">
                <a:solidFill>
                  <a:srgbClr val="454545"/>
                </a:solidFill>
                <a:effectLst/>
                <a:latin typeface="IBM Plex Sans" panose="020B0503050203000203" pitchFamily="34" charset="0"/>
                <a:ea typeface="微軟正黑體" panose="020B0604030504040204" pitchFamily="34" charset="-120"/>
              </a:rPr>
              <a:t>MO </a:t>
            </a:r>
          </a:p>
          <a:p>
            <a:pPr algn="ctr">
              <a:lnSpc>
                <a:spcPts val="1000"/>
              </a:lnSpc>
            </a:pPr>
            <a:r>
              <a:rPr lang="en-US" altLang="zh-TW" sz="900" b="1" i="0" dirty="0">
                <a:solidFill>
                  <a:srgbClr val="454545"/>
                </a:solidFill>
                <a:effectLst/>
                <a:latin typeface="IBM Plex Sans" panose="020B0503050203000203" pitchFamily="34" charset="0"/>
                <a:ea typeface="微軟正黑體" panose="020B0604030504040204" pitchFamily="34" charset="-120"/>
              </a:rPr>
              <a:t>Analysis</a:t>
            </a:r>
          </a:p>
        </p:txBody>
      </p:sp>
      <p:sp>
        <p:nvSpPr>
          <p:cNvPr id="32" name="TextBox 31">
            <a:extLst>
              <a:ext uri="{FF2B5EF4-FFF2-40B4-BE49-F238E27FC236}">
                <a16:creationId xmlns:a16="http://schemas.microsoft.com/office/drawing/2014/main" id="{90F09773-757A-B13D-552D-C2040FA98F82}"/>
              </a:ext>
            </a:extLst>
          </p:cNvPr>
          <p:cNvSpPr txBox="1"/>
          <p:nvPr/>
        </p:nvSpPr>
        <p:spPr>
          <a:xfrm>
            <a:off x="2202545" y="1891277"/>
            <a:ext cx="1005840" cy="350930"/>
          </a:xfrm>
          <a:prstGeom prst="rect">
            <a:avLst/>
          </a:prstGeom>
          <a:noFill/>
        </p:spPr>
        <p:txBody>
          <a:bodyPr wrap="square" anchor="ctr" anchorCtr="0">
            <a:spAutoFit/>
          </a:bodyPr>
          <a:lstStyle/>
          <a:p>
            <a:pPr algn="ctr">
              <a:lnSpc>
                <a:spcPts val="1000"/>
              </a:lnSpc>
            </a:pPr>
            <a:r>
              <a:rPr lang="en-US" altLang="zh-TW" sz="900" b="1" i="0" dirty="0">
                <a:solidFill>
                  <a:srgbClr val="454545"/>
                </a:solidFill>
                <a:effectLst/>
                <a:latin typeface="IBM Plex Sans" panose="020B0503050203000203" pitchFamily="34" charset="0"/>
                <a:ea typeface="微軟正黑體" panose="020B0604030504040204" pitchFamily="34" charset="-120"/>
              </a:rPr>
              <a:t>Open PO Monitor</a:t>
            </a:r>
          </a:p>
        </p:txBody>
      </p:sp>
      <p:sp>
        <p:nvSpPr>
          <p:cNvPr id="33" name="TextBox 32">
            <a:extLst>
              <a:ext uri="{FF2B5EF4-FFF2-40B4-BE49-F238E27FC236}">
                <a16:creationId xmlns:a16="http://schemas.microsoft.com/office/drawing/2014/main" id="{2D982332-84D9-115B-6829-956B53E72143}"/>
              </a:ext>
            </a:extLst>
          </p:cNvPr>
          <p:cNvSpPr txBox="1"/>
          <p:nvPr/>
        </p:nvSpPr>
        <p:spPr>
          <a:xfrm>
            <a:off x="3038559" y="1892079"/>
            <a:ext cx="1005840" cy="349326"/>
          </a:xfrm>
          <a:prstGeom prst="rect">
            <a:avLst/>
          </a:prstGeom>
          <a:noFill/>
        </p:spPr>
        <p:txBody>
          <a:bodyPr wrap="square" anchor="ctr" anchorCtr="0">
            <a:spAutoFit/>
          </a:bodyPr>
          <a:lstStyle/>
          <a:p>
            <a:pPr algn="ctr">
              <a:lnSpc>
                <a:spcPts val="1000"/>
              </a:lnSpc>
            </a:pPr>
            <a:r>
              <a:rPr lang="en-US" altLang="zh-TW" sz="900" b="1" i="0" dirty="0">
                <a:solidFill>
                  <a:srgbClr val="454545"/>
                </a:solidFill>
                <a:effectLst/>
                <a:latin typeface="IBM Plex Sans" panose="020B0503050203000203" pitchFamily="34" charset="0"/>
                <a:ea typeface="微軟正黑體" panose="020B0604030504040204" pitchFamily="34" charset="-120"/>
              </a:rPr>
              <a:t>STO shipping Time Report</a:t>
            </a:r>
          </a:p>
        </p:txBody>
      </p:sp>
      <p:sp>
        <p:nvSpPr>
          <p:cNvPr id="34" name="TextBox 33">
            <a:extLst>
              <a:ext uri="{FF2B5EF4-FFF2-40B4-BE49-F238E27FC236}">
                <a16:creationId xmlns:a16="http://schemas.microsoft.com/office/drawing/2014/main" id="{1FD096ED-732E-1E7C-F184-A586C6AF032F}"/>
              </a:ext>
            </a:extLst>
          </p:cNvPr>
          <p:cNvSpPr txBox="1"/>
          <p:nvPr/>
        </p:nvSpPr>
        <p:spPr>
          <a:xfrm>
            <a:off x="4862984" y="1892336"/>
            <a:ext cx="1005840" cy="348813"/>
          </a:xfrm>
          <a:prstGeom prst="rect">
            <a:avLst/>
          </a:prstGeom>
          <a:noFill/>
        </p:spPr>
        <p:txBody>
          <a:bodyPr wrap="square" anchor="ctr" anchorCtr="0">
            <a:spAutoFit/>
          </a:bodyPr>
          <a:lstStyle/>
          <a:p>
            <a:pPr algn="ctr">
              <a:lnSpc>
                <a:spcPts val="1000"/>
              </a:lnSpc>
            </a:pPr>
            <a:r>
              <a:rPr lang="en-US" altLang="zh-TW" sz="900" b="1" i="0" dirty="0">
                <a:solidFill>
                  <a:srgbClr val="454545"/>
                </a:solidFill>
                <a:effectLst/>
                <a:latin typeface="IBM Plex Sans" panose="020B0503050203000203" pitchFamily="34" charset="0"/>
                <a:ea typeface="微軟正黑體" panose="020B0604030504040204" pitchFamily="34" charset="-120"/>
              </a:rPr>
              <a:t>CO Standard Cost Report</a:t>
            </a:r>
            <a:endParaRPr lang="zh-TW" altLang="en-US" sz="900" b="1" i="0" dirty="0">
              <a:solidFill>
                <a:srgbClr val="454545"/>
              </a:solidFill>
              <a:effectLst/>
              <a:latin typeface="IBM Plex Sans" panose="020B0503050203000203" pitchFamily="34" charset="0"/>
              <a:ea typeface="微軟正黑體" panose="020B0604030504040204" pitchFamily="34" charset="-120"/>
            </a:endParaRPr>
          </a:p>
        </p:txBody>
      </p:sp>
      <p:sp>
        <p:nvSpPr>
          <p:cNvPr id="35" name="TextBox 34">
            <a:extLst>
              <a:ext uri="{FF2B5EF4-FFF2-40B4-BE49-F238E27FC236}">
                <a16:creationId xmlns:a16="http://schemas.microsoft.com/office/drawing/2014/main" id="{479AD0BA-E2DC-284B-DFD9-1045AB87238C}"/>
              </a:ext>
            </a:extLst>
          </p:cNvPr>
          <p:cNvSpPr txBox="1"/>
          <p:nvPr/>
        </p:nvSpPr>
        <p:spPr>
          <a:xfrm>
            <a:off x="3976170" y="1955397"/>
            <a:ext cx="1005840" cy="222690"/>
          </a:xfrm>
          <a:prstGeom prst="rect">
            <a:avLst/>
          </a:prstGeom>
          <a:noFill/>
        </p:spPr>
        <p:txBody>
          <a:bodyPr wrap="square" anchor="ctr" anchorCtr="0">
            <a:spAutoFit/>
          </a:bodyPr>
          <a:lstStyle/>
          <a:p>
            <a:pPr algn="ctr">
              <a:lnSpc>
                <a:spcPts val="1000"/>
              </a:lnSpc>
            </a:pPr>
            <a:r>
              <a:rPr lang="en-US" altLang="zh-TW" sz="900" b="1" i="0">
                <a:solidFill>
                  <a:srgbClr val="454545"/>
                </a:solidFill>
                <a:effectLst/>
                <a:latin typeface="IBM Plex Sans" panose="020B0503050203000203" pitchFamily="34" charset="0"/>
                <a:ea typeface="微軟正黑體" panose="020B0604030504040204" pitchFamily="34" charset="-120"/>
              </a:rPr>
              <a:t>Stock Aging</a:t>
            </a:r>
          </a:p>
        </p:txBody>
      </p:sp>
      <p:pic>
        <p:nvPicPr>
          <p:cNvPr id="53" name="图片 9" descr="D:/图/boliviainteligente-ZBYfP_398OQ-unsplash.jpgboliviainteligente-ZBYfP_398OQ-unsplash">
            <a:extLst>
              <a:ext uri="{FF2B5EF4-FFF2-40B4-BE49-F238E27FC236}">
                <a16:creationId xmlns:a16="http://schemas.microsoft.com/office/drawing/2014/main" id="{19A1B0D8-3239-36A9-37C3-114E1FFA56B6}"/>
              </a:ext>
            </a:extLst>
          </p:cNvPr>
          <p:cNvPicPr>
            <a:picLocks/>
          </p:cNvPicPr>
          <p:nvPr>
            <p:custDataLst>
              <p:tags r:id="rId1"/>
            </p:custDataLst>
          </p:nvPr>
        </p:nvPicPr>
        <p:blipFill rotWithShape="1">
          <a:blip r:embed="rId5" cstate="hqprint">
            <a:extLst>
              <a:ext uri="{28A0092B-C50C-407E-A947-70E740481C1C}">
                <a14:useLocalDpi xmlns:a14="http://schemas.microsoft.com/office/drawing/2010/main"/>
              </a:ext>
            </a:extLst>
          </a:blip>
          <a:srcRect/>
          <a:stretch>
            <a:fillRect/>
          </a:stretch>
        </p:blipFill>
        <p:spPr>
          <a:xfrm>
            <a:off x="2248682" y="1103703"/>
            <a:ext cx="801770" cy="731520"/>
          </a:xfrm>
          <a:custGeom>
            <a:avLst/>
            <a:gdLst/>
            <a:ahLst/>
            <a:cxnLst>
              <a:cxn ang="3">
                <a:pos x="hc" y="t"/>
              </a:cxn>
              <a:cxn ang="cd2">
                <a:pos x="l" y="vc"/>
              </a:cxn>
              <a:cxn ang="cd4">
                <a:pos x="hc" y="b"/>
              </a:cxn>
              <a:cxn ang="0">
                <a:pos x="r" y="vc"/>
              </a:cxn>
            </a:cxnLst>
            <a:rect l="l" t="t" r="r" b="b"/>
            <a:pathLst>
              <a:path w="3402" h="2926">
                <a:moveTo>
                  <a:pt x="0" y="0"/>
                </a:moveTo>
                <a:lnTo>
                  <a:pt x="3402" y="0"/>
                </a:lnTo>
                <a:lnTo>
                  <a:pt x="3402" y="2926"/>
                </a:lnTo>
                <a:lnTo>
                  <a:pt x="0" y="2926"/>
                </a:lnTo>
                <a:lnTo>
                  <a:pt x="0" y="0"/>
                </a:lnTo>
                <a:close/>
              </a:path>
            </a:pathLst>
          </a:custGeom>
          <a:solidFill>
            <a:schemeClr val="accent1">
              <a:alpha val="15000"/>
            </a:schemeClr>
          </a:solidFill>
          <a:ln w="3175" cap="flat" cmpd="sng" algn="ctr">
            <a:solidFill>
              <a:schemeClr val="tx1">
                <a:lumMod val="40000"/>
                <a:lumOff val="60000"/>
                <a:alpha val="20000"/>
              </a:schemeClr>
            </a:solidFill>
            <a:prstDash val="solid"/>
            <a:round/>
            <a:headEnd type="none" w="med" len="med"/>
            <a:tailEnd type="none" w="med" len="med"/>
          </a:ln>
        </p:spPr>
      </p:pic>
      <p:pic>
        <p:nvPicPr>
          <p:cNvPr id="1026" name="Picture 2">
            <a:extLst>
              <a:ext uri="{FF2B5EF4-FFF2-40B4-BE49-F238E27FC236}">
                <a16:creationId xmlns:a16="http://schemas.microsoft.com/office/drawing/2014/main" id="{092919EC-E460-0440-4BFE-1AFE1DAD3A44}"/>
              </a:ext>
            </a:extLst>
          </p:cNvPr>
          <p:cNvPicPr>
            <a:picLocks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4772554" y="3907541"/>
            <a:ext cx="1005839"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52FA918-5F8F-93D3-65D3-F4287C545437}"/>
              </a:ext>
            </a:extLst>
          </p:cNvPr>
          <p:cNvPicPr>
            <a:picLocks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1312274" y="2507586"/>
            <a:ext cx="11887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8AD4B87-03E2-1BC6-009C-9C211A9D90BB}"/>
              </a:ext>
            </a:extLst>
          </p:cNvPr>
          <p:cNvPicPr>
            <a:picLocks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2796567" y="2507586"/>
            <a:ext cx="11887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7C5B674-8154-A52C-2E61-5697CE532140}"/>
              </a:ext>
            </a:extLst>
          </p:cNvPr>
          <p:cNvPicPr>
            <a:picLocks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4280860" y="2507586"/>
            <a:ext cx="1188720" cy="731520"/>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E8FCB516-715A-E533-A0AA-4C6784CE15E6}"/>
              </a:ext>
            </a:extLst>
          </p:cNvPr>
          <p:cNvSpPr txBox="1"/>
          <p:nvPr/>
        </p:nvSpPr>
        <p:spPr>
          <a:xfrm>
            <a:off x="5818803" y="4699843"/>
            <a:ext cx="1005840" cy="385234"/>
          </a:xfrm>
          <a:prstGeom prst="rect">
            <a:avLst/>
          </a:prstGeom>
          <a:noFill/>
        </p:spPr>
        <p:txBody>
          <a:bodyPr wrap="square" lIns="0" tIns="0" rIns="0" bIns="0" anchor="ctr" anchorCtr="0">
            <a:spAutoFit/>
          </a:bodyPr>
          <a:lstStyle/>
          <a:p>
            <a:pPr algn="ctr">
              <a:lnSpc>
                <a:spcPts val="1000"/>
              </a:lnSpc>
            </a:pPr>
            <a:r>
              <a:rPr lang="en-US" altLang="zh-TW" sz="900" b="1" i="0">
                <a:solidFill>
                  <a:srgbClr val="454545"/>
                </a:solidFill>
                <a:effectLst/>
                <a:latin typeface="IBM Plex Sans" panose="020B0503050203000203" pitchFamily="34" charset="0"/>
                <a:ea typeface="微軟正黑體" panose="020B0604030504040204" pitchFamily="34" charset="-120"/>
              </a:rPr>
              <a:t>Area of Responsibility MRP Controller</a:t>
            </a:r>
            <a:endParaRPr lang="zh-TW" altLang="en-US" sz="900" b="1" i="0">
              <a:solidFill>
                <a:srgbClr val="454545"/>
              </a:solidFill>
              <a:effectLst/>
              <a:latin typeface="IBM Plex Sans" panose="020B0503050203000203" pitchFamily="34" charset="0"/>
              <a:ea typeface="微軟正黑體" panose="020B0604030504040204" pitchFamily="34" charset="-120"/>
            </a:endParaRPr>
          </a:p>
        </p:txBody>
      </p:sp>
      <p:sp>
        <p:nvSpPr>
          <p:cNvPr id="59" name="TextBox 58">
            <a:extLst>
              <a:ext uri="{FF2B5EF4-FFF2-40B4-BE49-F238E27FC236}">
                <a16:creationId xmlns:a16="http://schemas.microsoft.com/office/drawing/2014/main" id="{3091449B-4807-C166-1A2D-CEEF643631E7}"/>
              </a:ext>
            </a:extLst>
          </p:cNvPr>
          <p:cNvSpPr txBox="1"/>
          <p:nvPr/>
        </p:nvSpPr>
        <p:spPr>
          <a:xfrm>
            <a:off x="3597932" y="4764220"/>
            <a:ext cx="1005840" cy="256480"/>
          </a:xfrm>
          <a:prstGeom prst="rect">
            <a:avLst/>
          </a:prstGeom>
          <a:noFill/>
        </p:spPr>
        <p:txBody>
          <a:bodyPr wrap="square" lIns="0" tIns="0" rIns="0" bIns="0" anchor="ctr" anchorCtr="0">
            <a:spAutoFit/>
          </a:bodyPr>
          <a:lstStyle/>
          <a:p>
            <a:pPr algn="ctr">
              <a:lnSpc>
                <a:spcPts val="1000"/>
              </a:lnSpc>
            </a:pPr>
            <a:r>
              <a:rPr lang="en-US" altLang="zh-TW" sz="900" b="1" i="0">
                <a:solidFill>
                  <a:srgbClr val="454545"/>
                </a:solidFill>
                <a:effectLst/>
                <a:latin typeface="IBM Plex Sans" panose="020B0503050203000203" pitchFamily="34" charset="0"/>
                <a:ea typeface="微軟正黑體" panose="020B0604030504040204" pitchFamily="34" charset="-120"/>
              </a:rPr>
              <a:t>Estimated</a:t>
            </a:r>
          </a:p>
          <a:p>
            <a:pPr algn="ctr">
              <a:lnSpc>
                <a:spcPts val="1000"/>
              </a:lnSpc>
            </a:pPr>
            <a:r>
              <a:rPr lang="en-US" altLang="zh-TW" sz="900" b="1" i="0">
                <a:solidFill>
                  <a:srgbClr val="454545"/>
                </a:solidFill>
                <a:effectLst/>
                <a:latin typeface="IBM Plex Sans" panose="020B0503050203000203" pitchFamily="34" charset="0"/>
                <a:ea typeface="微軟正黑體" panose="020B0604030504040204" pitchFamily="34" charset="-120"/>
              </a:rPr>
              <a:t>Costs</a:t>
            </a:r>
            <a:endParaRPr lang="zh-TW" altLang="en-US" sz="900" b="1" i="0">
              <a:solidFill>
                <a:srgbClr val="454545"/>
              </a:solidFill>
              <a:effectLst/>
              <a:latin typeface="IBM Plex Sans" panose="020B0503050203000203" pitchFamily="34" charset="0"/>
              <a:ea typeface="微軟正黑體" panose="020B0604030504040204" pitchFamily="34" charset="-120"/>
            </a:endParaRPr>
          </a:p>
        </p:txBody>
      </p:sp>
      <p:pic>
        <p:nvPicPr>
          <p:cNvPr id="1034" name="Picture 10">
            <a:extLst>
              <a:ext uri="{FF2B5EF4-FFF2-40B4-BE49-F238E27FC236}">
                <a16:creationId xmlns:a16="http://schemas.microsoft.com/office/drawing/2014/main" id="{EC0E6086-6015-74B3-3982-1F3C85D9D877}"/>
              </a:ext>
            </a:extLst>
          </p:cNvPr>
          <p:cNvPicPr>
            <a:picLocks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670535" y="3907541"/>
            <a:ext cx="991894" cy="731520"/>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FEE6D51E-A335-B9A1-C632-5467C42BA7B8}"/>
              </a:ext>
            </a:extLst>
          </p:cNvPr>
          <p:cNvSpPr txBox="1"/>
          <p:nvPr/>
        </p:nvSpPr>
        <p:spPr>
          <a:xfrm>
            <a:off x="4303727" y="3314582"/>
            <a:ext cx="1188720" cy="256480"/>
          </a:xfrm>
          <a:prstGeom prst="rect">
            <a:avLst/>
          </a:prstGeom>
          <a:noFill/>
        </p:spPr>
        <p:txBody>
          <a:bodyPr wrap="square" lIns="0" tIns="0" rIns="0" bIns="0" anchor="ctr" anchorCtr="0">
            <a:spAutoFit/>
          </a:bodyPr>
          <a:lstStyle/>
          <a:p>
            <a:pPr algn="ctr">
              <a:lnSpc>
                <a:spcPts val="1000"/>
              </a:lnSpc>
            </a:pPr>
            <a:r>
              <a:rPr lang="en-US" altLang="zh-TW" sz="900" b="1" i="0" dirty="0">
                <a:solidFill>
                  <a:srgbClr val="454545"/>
                </a:solidFill>
                <a:effectLst/>
                <a:latin typeface="IBM Plex Sans" panose="020B0503050203000203" pitchFamily="34" charset="0"/>
                <a:ea typeface="微軟正黑體" panose="020B0604030504040204" pitchFamily="34" charset="-120"/>
              </a:rPr>
              <a:t>Manage </a:t>
            </a:r>
          </a:p>
          <a:p>
            <a:pPr algn="ctr">
              <a:lnSpc>
                <a:spcPts val="1000"/>
              </a:lnSpc>
            </a:pPr>
            <a:r>
              <a:rPr lang="en-US" altLang="zh-TW" sz="900" b="1" i="0" dirty="0">
                <a:solidFill>
                  <a:srgbClr val="454545"/>
                </a:solidFill>
                <a:effectLst/>
                <a:latin typeface="IBM Plex Sans" panose="020B0503050203000203" pitchFamily="34" charset="0"/>
                <a:ea typeface="微軟正黑體" panose="020B0604030504040204" pitchFamily="34" charset="-120"/>
              </a:rPr>
              <a:t>Material Valuations</a:t>
            </a:r>
            <a:endParaRPr lang="zh-TW" altLang="en-US" sz="900" b="1" i="0" dirty="0">
              <a:solidFill>
                <a:srgbClr val="454545"/>
              </a:solidFill>
              <a:effectLst/>
              <a:latin typeface="IBM Plex Sans" panose="020B0503050203000203" pitchFamily="34" charset="0"/>
              <a:ea typeface="微軟正黑體" panose="020B0604030504040204" pitchFamily="34" charset="-120"/>
            </a:endParaRPr>
          </a:p>
        </p:txBody>
      </p:sp>
      <p:pic>
        <p:nvPicPr>
          <p:cNvPr id="1038" name="Picture 14">
            <a:extLst>
              <a:ext uri="{FF2B5EF4-FFF2-40B4-BE49-F238E27FC236}">
                <a16:creationId xmlns:a16="http://schemas.microsoft.com/office/drawing/2014/main" id="{EC1C4777-F4CD-95EA-135D-0A815D305758}"/>
              </a:ext>
            </a:extLst>
          </p:cNvPr>
          <p:cNvPicPr>
            <a:picLocks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5765153" y="2507586"/>
            <a:ext cx="11887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A16C7CE-7511-63E0-DE0A-83B64FFAC156}"/>
              </a:ext>
            </a:extLst>
          </p:cNvPr>
          <p:cNvPicPr>
            <a:picLocks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2473885" y="3907541"/>
            <a:ext cx="1087563"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90326711-C150-88F3-4800-BE49AB0BFE45}"/>
              </a:ext>
            </a:extLst>
          </p:cNvPr>
          <p:cNvPicPr>
            <a:picLocks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1325375" y="3907541"/>
            <a:ext cx="1056601" cy="731520"/>
          </a:xfrm>
          <a:prstGeom prst="rect">
            <a:avLst/>
          </a:prstGeom>
          <a:noFill/>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B00ADE99-08FB-0DBC-10EA-BFDEADF33726}"/>
              </a:ext>
            </a:extLst>
          </p:cNvPr>
          <p:cNvGrpSpPr/>
          <p:nvPr/>
        </p:nvGrpSpPr>
        <p:grpSpPr>
          <a:xfrm>
            <a:off x="1354464" y="1103703"/>
            <a:ext cx="801770" cy="731520"/>
            <a:chOff x="-3023" y="-837775"/>
            <a:chExt cx="1946483" cy="1619032"/>
          </a:xfrm>
        </p:grpSpPr>
        <p:pic>
          <p:nvPicPr>
            <p:cNvPr id="1027" name="Picture 1026">
              <a:extLst>
                <a:ext uri="{FF2B5EF4-FFF2-40B4-BE49-F238E27FC236}">
                  <a16:creationId xmlns:a16="http://schemas.microsoft.com/office/drawing/2014/main" id="{CD32040B-0C85-C3BE-0AFC-0A8C6D5953A3}"/>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1787" y="-837775"/>
              <a:ext cx="1935852" cy="956497"/>
            </a:xfrm>
            <a:custGeom>
              <a:avLst/>
              <a:gdLst>
                <a:gd name="connsiteX0" fmla="*/ -198 w 1935852"/>
                <a:gd name="connsiteY0" fmla="*/ -95 h 956497"/>
                <a:gd name="connsiteX1" fmla="*/ 1935654 w 1935852"/>
                <a:gd name="connsiteY1" fmla="*/ -95 h 956497"/>
                <a:gd name="connsiteX2" fmla="*/ 1935654 w 1935852"/>
                <a:gd name="connsiteY2" fmla="*/ 956402 h 956497"/>
                <a:gd name="connsiteX3" fmla="*/ -198 w 1935852"/>
                <a:gd name="connsiteY3" fmla="*/ 956402 h 956497"/>
              </a:gdLst>
              <a:ahLst/>
              <a:cxnLst>
                <a:cxn ang="0">
                  <a:pos x="connsiteX0" y="connsiteY0"/>
                </a:cxn>
                <a:cxn ang="0">
                  <a:pos x="connsiteX1" y="connsiteY1"/>
                </a:cxn>
                <a:cxn ang="0">
                  <a:pos x="connsiteX2" y="connsiteY2"/>
                </a:cxn>
                <a:cxn ang="0">
                  <a:pos x="connsiteX3" y="connsiteY3"/>
                </a:cxn>
              </a:cxnLst>
              <a:rect l="l" t="t" r="r" b="b"/>
              <a:pathLst>
                <a:path w="1935852" h="956497">
                  <a:moveTo>
                    <a:pt x="-198" y="-95"/>
                  </a:moveTo>
                  <a:lnTo>
                    <a:pt x="1935654" y="-95"/>
                  </a:lnTo>
                  <a:lnTo>
                    <a:pt x="1935654" y="956402"/>
                  </a:lnTo>
                  <a:lnTo>
                    <a:pt x="-198" y="956402"/>
                  </a:lnTo>
                  <a:close/>
                </a:path>
              </a:pathLst>
            </a:custGeom>
          </p:spPr>
        </p:pic>
        <p:pic>
          <p:nvPicPr>
            <p:cNvPr id="1033" name="Picture 1032">
              <a:extLst>
                <a:ext uri="{FF2B5EF4-FFF2-40B4-BE49-F238E27FC236}">
                  <a16:creationId xmlns:a16="http://schemas.microsoft.com/office/drawing/2014/main" id="{DB0B042F-CCF1-5EA0-D046-148A0303CAD6}"/>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3023" y="117160"/>
              <a:ext cx="1946483" cy="664097"/>
            </a:xfrm>
            <a:custGeom>
              <a:avLst/>
              <a:gdLst>
                <a:gd name="connsiteX0" fmla="*/ -20 w 1619563"/>
                <a:gd name="connsiteY0" fmla="*/ 251 h 552559"/>
                <a:gd name="connsiteX1" fmla="*/ 1619543 w 1619563"/>
                <a:gd name="connsiteY1" fmla="*/ 251 h 552559"/>
                <a:gd name="connsiteX2" fmla="*/ 1619543 w 1619563"/>
                <a:gd name="connsiteY2" fmla="*/ 552810 h 552559"/>
                <a:gd name="connsiteX3" fmla="*/ -20 w 1619563"/>
                <a:gd name="connsiteY3" fmla="*/ 552810 h 552559"/>
              </a:gdLst>
              <a:ahLst/>
              <a:cxnLst>
                <a:cxn ang="0">
                  <a:pos x="connsiteX0" y="connsiteY0"/>
                </a:cxn>
                <a:cxn ang="0">
                  <a:pos x="connsiteX1" y="connsiteY1"/>
                </a:cxn>
                <a:cxn ang="0">
                  <a:pos x="connsiteX2" y="connsiteY2"/>
                </a:cxn>
                <a:cxn ang="0">
                  <a:pos x="connsiteX3" y="connsiteY3"/>
                </a:cxn>
              </a:cxnLst>
              <a:rect l="l" t="t" r="r" b="b"/>
              <a:pathLst>
                <a:path w="1619563" h="552559">
                  <a:moveTo>
                    <a:pt x="-20" y="251"/>
                  </a:moveTo>
                  <a:lnTo>
                    <a:pt x="1619543" y="251"/>
                  </a:lnTo>
                  <a:lnTo>
                    <a:pt x="1619543" y="552810"/>
                  </a:lnTo>
                  <a:lnTo>
                    <a:pt x="-20" y="552810"/>
                  </a:lnTo>
                  <a:close/>
                </a:path>
              </a:pathLst>
            </a:custGeom>
          </p:spPr>
        </p:pic>
      </p:grpSp>
      <p:sp>
        <p:nvSpPr>
          <p:cNvPr id="1045" name="TextBox 1044">
            <a:extLst>
              <a:ext uri="{FF2B5EF4-FFF2-40B4-BE49-F238E27FC236}">
                <a16:creationId xmlns:a16="http://schemas.microsoft.com/office/drawing/2014/main" id="{1D31AC3E-0016-1A25-ABDD-E78D5D99AEE2}"/>
              </a:ext>
            </a:extLst>
          </p:cNvPr>
          <p:cNvSpPr txBox="1"/>
          <p:nvPr/>
        </p:nvSpPr>
        <p:spPr>
          <a:xfrm>
            <a:off x="7682057" y="3757714"/>
            <a:ext cx="999214" cy="307777"/>
          </a:xfrm>
          <a:prstGeom prst="rect">
            <a:avLst/>
          </a:prstGeom>
          <a:noFill/>
        </p:spPr>
        <p:txBody>
          <a:bodyPr wrap="square">
            <a:spAutoFit/>
          </a:bodyPr>
          <a:lstStyle/>
          <a:p>
            <a:pPr algn="ctr" defTabSz="914400"/>
            <a:r>
              <a:rPr lang="zh-TW" altLang="en-US" sz="1400" b="1">
                <a:solidFill>
                  <a:srgbClr val="000000"/>
                </a:solidFill>
                <a:latin typeface="IBM Plex Sans" panose="020B0503050203000203" pitchFamily="34" charset="0"/>
              </a:rPr>
              <a:t>開箱即用</a:t>
            </a:r>
          </a:p>
        </p:txBody>
      </p:sp>
      <p:sp>
        <p:nvSpPr>
          <p:cNvPr id="1063" name="TextBox 1062">
            <a:extLst>
              <a:ext uri="{FF2B5EF4-FFF2-40B4-BE49-F238E27FC236}">
                <a16:creationId xmlns:a16="http://schemas.microsoft.com/office/drawing/2014/main" id="{2729535B-585A-3870-21EA-BC2A148BE19D}"/>
              </a:ext>
            </a:extLst>
          </p:cNvPr>
          <p:cNvSpPr txBox="1"/>
          <p:nvPr/>
        </p:nvSpPr>
        <p:spPr>
          <a:xfrm>
            <a:off x="7270349" y="967966"/>
            <a:ext cx="1822630" cy="307777"/>
          </a:xfrm>
          <a:prstGeom prst="rect">
            <a:avLst/>
          </a:prstGeom>
          <a:noFill/>
        </p:spPr>
        <p:txBody>
          <a:bodyPr wrap="square">
            <a:spAutoFit/>
          </a:bodyPr>
          <a:lstStyle/>
          <a:p>
            <a:pPr algn="ctr" defTabSz="914400"/>
            <a:r>
              <a:rPr lang="zh-TW" altLang="en-US" sz="1400" b="1">
                <a:solidFill>
                  <a:srgbClr val="000000"/>
                </a:solidFill>
                <a:latin typeface="IBM Plex Sans" panose="020B0503050203000203" pitchFamily="34" charset="0"/>
              </a:rPr>
              <a:t>一站式管理 </a:t>
            </a:r>
            <a:r>
              <a:rPr lang="en-US" altLang="zh-TW" sz="1400" b="1">
                <a:solidFill>
                  <a:srgbClr val="000000"/>
                </a:solidFill>
                <a:latin typeface="IBM Plex Sans" panose="020B0503050203000203" pitchFamily="34" charset="0"/>
              </a:rPr>
              <a:t>(</a:t>
            </a:r>
            <a:r>
              <a:rPr lang="zh-TW" altLang="en-US" sz="1400" b="1">
                <a:solidFill>
                  <a:srgbClr val="000000"/>
                </a:solidFill>
                <a:latin typeface="IBM Plex Sans" panose="020B0503050203000203" pitchFamily="34" charset="0"/>
              </a:rPr>
              <a:t>工作臺</a:t>
            </a:r>
            <a:r>
              <a:rPr lang="en-US" altLang="zh-TW" sz="1400" b="1">
                <a:solidFill>
                  <a:srgbClr val="000000"/>
                </a:solidFill>
                <a:latin typeface="IBM Plex Sans" panose="020B0503050203000203" pitchFamily="34" charset="0"/>
              </a:rPr>
              <a:t>)</a:t>
            </a:r>
          </a:p>
        </p:txBody>
      </p:sp>
      <p:sp>
        <p:nvSpPr>
          <p:cNvPr id="1068" name="Rectangle 664">
            <a:extLst>
              <a:ext uri="{FF2B5EF4-FFF2-40B4-BE49-F238E27FC236}">
                <a16:creationId xmlns:a16="http://schemas.microsoft.com/office/drawing/2014/main" id="{54F763E2-B438-6A1D-6715-112C135A17D0}"/>
              </a:ext>
            </a:extLst>
          </p:cNvPr>
          <p:cNvSpPr/>
          <p:nvPr/>
        </p:nvSpPr>
        <p:spPr>
          <a:xfrm>
            <a:off x="981472" y="3805976"/>
            <a:ext cx="274320" cy="1280160"/>
          </a:xfrm>
          <a:prstGeom prst="rect">
            <a:avLst/>
          </a:prstGeom>
          <a:solidFill>
            <a:srgbClr val="4CC5FF"/>
          </a:solidFill>
          <a:ln w="1905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vert270" wrap="square" lIns="45720" tIns="76200" rIns="45720" bIns="76200" numCol="1" rtlCol="0" anchor="ctr" anchorCtr="0" compatLnSpc="1">
            <a:prstTxWarp prst="textNoShape">
              <a:avLst/>
            </a:prstTxWarp>
          </a:bodyPr>
          <a:lstStyle/>
          <a:p>
            <a:pPr algn="ctr" defTabSz="1097236"/>
            <a:r>
              <a:rPr lang="en-US" altLang="zh-CN" sz="1200" b="1" kern="0">
                <a:solidFill>
                  <a:schemeClr val="bg1"/>
                </a:solidFill>
                <a:latin typeface="IBM Plex Sans" panose="020B0503050000000000" pitchFamily="34" charset="77"/>
                <a:ea typeface="Microsoft JhengHei" panose="020B0604030504040204" pitchFamily="34" charset="-120"/>
              </a:rPr>
              <a:t>Basic</a:t>
            </a:r>
          </a:p>
        </p:txBody>
      </p:sp>
      <p:sp>
        <p:nvSpPr>
          <p:cNvPr id="1069" name="Rectangle 664">
            <a:extLst>
              <a:ext uri="{FF2B5EF4-FFF2-40B4-BE49-F238E27FC236}">
                <a16:creationId xmlns:a16="http://schemas.microsoft.com/office/drawing/2014/main" id="{222D7041-A2B2-0516-D670-AEF7D01DBDC5}"/>
              </a:ext>
            </a:extLst>
          </p:cNvPr>
          <p:cNvSpPr/>
          <p:nvPr/>
        </p:nvSpPr>
        <p:spPr>
          <a:xfrm>
            <a:off x="981472" y="955791"/>
            <a:ext cx="274320" cy="1280160"/>
          </a:xfrm>
          <a:prstGeom prst="rect">
            <a:avLst/>
          </a:prstGeom>
          <a:solidFill>
            <a:srgbClr val="1F4276"/>
          </a:solidFill>
          <a:ln w="1905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vert270" wrap="square" lIns="45720" tIns="76200" rIns="45720" bIns="76200" numCol="1" rtlCol="0" anchor="ctr" anchorCtr="0" compatLnSpc="1">
            <a:prstTxWarp prst="textNoShape">
              <a:avLst/>
            </a:prstTxWarp>
          </a:bodyPr>
          <a:lstStyle/>
          <a:p>
            <a:pPr algn="ctr" defTabSz="1097236"/>
            <a:r>
              <a:rPr lang="en-US" altLang="zh-TW" sz="1200" b="1" kern="0" dirty="0">
                <a:solidFill>
                  <a:schemeClr val="bg1"/>
                </a:solidFill>
                <a:latin typeface="IBM Plex Sans" panose="020B0503050000000000" pitchFamily="34" charset="77"/>
                <a:ea typeface="Microsoft JhengHei" panose="020B0604030504040204" pitchFamily="34" charset="-120"/>
              </a:rPr>
              <a:t>Dedicated</a:t>
            </a:r>
            <a:endParaRPr lang="en-US" altLang="zh-CN" sz="1200" b="1" kern="0" dirty="0">
              <a:solidFill>
                <a:schemeClr val="bg1"/>
              </a:solidFill>
              <a:latin typeface="IBM Plex Sans" panose="020B0503050000000000" pitchFamily="34" charset="77"/>
              <a:ea typeface="Microsoft JhengHei" panose="020B0604030504040204" pitchFamily="34" charset="-120"/>
            </a:endParaRPr>
          </a:p>
        </p:txBody>
      </p:sp>
      <p:sp>
        <p:nvSpPr>
          <p:cNvPr id="1070" name="Rectangle 664">
            <a:extLst>
              <a:ext uri="{FF2B5EF4-FFF2-40B4-BE49-F238E27FC236}">
                <a16:creationId xmlns:a16="http://schemas.microsoft.com/office/drawing/2014/main" id="{63F218FD-43C3-97A9-ED31-31511D87F6C6}"/>
              </a:ext>
            </a:extLst>
          </p:cNvPr>
          <p:cNvSpPr/>
          <p:nvPr/>
        </p:nvSpPr>
        <p:spPr>
          <a:xfrm>
            <a:off x="981472" y="2380884"/>
            <a:ext cx="274320" cy="1280160"/>
          </a:xfrm>
          <a:prstGeom prst="rect">
            <a:avLst/>
          </a:prstGeom>
          <a:solidFill>
            <a:srgbClr val="3D6EF9"/>
          </a:solidFill>
          <a:ln w="1905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vert270" wrap="square" lIns="45720" tIns="76200" rIns="45720" bIns="76200" numCol="1" rtlCol="0" anchor="ctr" anchorCtr="0" compatLnSpc="1">
            <a:prstTxWarp prst="textNoShape">
              <a:avLst/>
            </a:prstTxWarp>
          </a:bodyPr>
          <a:lstStyle/>
          <a:p>
            <a:pPr algn="ctr" defTabSz="1097236"/>
            <a:r>
              <a:rPr lang="en-US" altLang="zh-TW" sz="1200" b="1" kern="0">
                <a:solidFill>
                  <a:schemeClr val="bg1"/>
                </a:solidFill>
                <a:latin typeface="IBM Plex Sans" panose="020B0503050000000000" pitchFamily="34" charset="77"/>
                <a:ea typeface="Microsoft JhengHei" panose="020B0604030504040204" pitchFamily="34" charset="-120"/>
              </a:rPr>
              <a:t>Advanced</a:t>
            </a:r>
            <a:endParaRPr lang="en-US" altLang="zh-CN" sz="1200" b="1" kern="0">
              <a:solidFill>
                <a:schemeClr val="bg1"/>
              </a:solidFill>
              <a:latin typeface="IBM Plex Sans" panose="020B0503050000000000" pitchFamily="34" charset="77"/>
              <a:ea typeface="Microsoft JhengHei" panose="020B0604030504040204" pitchFamily="34" charset="-120"/>
            </a:endParaRPr>
          </a:p>
        </p:txBody>
      </p:sp>
      <p:sp>
        <p:nvSpPr>
          <p:cNvPr id="1071" name="箭號: 向上 65">
            <a:extLst>
              <a:ext uri="{FF2B5EF4-FFF2-40B4-BE49-F238E27FC236}">
                <a16:creationId xmlns:a16="http://schemas.microsoft.com/office/drawing/2014/main" id="{52BD915E-0BF5-68F0-77F8-153C058DB9C8}"/>
              </a:ext>
            </a:extLst>
          </p:cNvPr>
          <p:cNvSpPr/>
          <p:nvPr/>
        </p:nvSpPr>
        <p:spPr bwMode="auto">
          <a:xfrm>
            <a:off x="6985464" y="868561"/>
            <a:ext cx="274320" cy="4215380"/>
          </a:xfrm>
          <a:prstGeom prst="upArrow">
            <a:avLst>
              <a:gd name="adj1" fmla="val 50000"/>
              <a:gd name="adj2" fmla="val 50000"/>
            </a:avLst>
          </a:prstGeom>
          <a:gradFill>
            <a:gsLst>
              <a:gs pos="0">
                <a:srgbClr val="1F4276"/>
              </a:gs>
              <a:gs pos="45000">
                <a:srgbClr val="3D6EF9"/>
              </a:gs>
              <a:gs pos="100000">
                <a:srgbClr val="4CC5FF"/>
              </a:gs>
            </a:gsLst>
            <a:lin ang="5400000" scaled="1"/>
          </a:gradFill>
          <a:ln w="190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zh-TW" altLang="en-US" sz="1400" b="0" i="0" u="none" strike="noStrike" kern="0" cap="none" spc="0" normalizeH="0" baseline="0" noProof="0">
              <a:ln>
                <a:noFill/>
              </a:ln>
              <a:solidFill>
                <a:srgbClr val="000000"/>
              </a:solidFill>
              <a:effectLst/>
              <a:uLnTx/>
              <a:uFillTx/>
              <a:latin typeface="IBM Plex Sans" charset="0"/>
              <a:ea typeface="IBM Plex Sans" charset="0"/>
              <a:cs typeface="IBM Plex Sans" charset="0"/>
            </a:endParaRPr>
          </a:p>
        </p:txBody>
      </p:sp>
      <p:sp>
        <p:nvSpPr>
          <p:cNvPr id="1072" name="TextBox 1071">
            <a:extLst>
              <a:ext uri="{FF2B5EF4-FFF2-40B4-BE49-F238E27FC236}">
                <a16:creationId xmlns:a16="http://schemas.microsoft.com/office/drawing/2014/main" id="{C31924E1-8A20-04AC-92F7-398848C8D161}"/>
              </a:ext>
            </a:extLst>
          </p:cNvPr>
          <p:cNvSpPr txBox="1"/>
          <p:nvPr/>
        </p:nvSpPr>
        <p:spPr>
          <a:xfrm>
            <a:off x="7682057" y="2332438"/>
            <a:ext cx="999214" cy="307777"/>
          </a:xfrm>
          <a:prstGeom prst="rect">
            <a:avLst/>
          </a:prstGeom>
          <a:noFill/>
        </p:spPr>
        <p:txBody>
          <a:bodyPr wrap="square">
            <a:spAutoFit/>
          </a:bodyPr>
          <a:lstStyle/>
          <a:p>
            <a:pPr algn="ctr" defTabSz="914400"/>
            <a:r>
              <a:rPr lang="zh-TW" altLang="en-US" sz="1400" b="1">
                <a:solidFill>
                  <a:srgbClr val="000000"/>
                </a:solidFill>
                <a:latin typeface="IBM Plex Sans" panose="020B0503050203000203" pitchFamily="34" charset="0"/>
              </a:rPr>
              <a:t>彈性調配</a:t>
            </a:r>
          </a:p>
        </p:txBody>
      </p:sp>
      <p:grpSp>
        <p:nvGrpSpPr>
          <p:cNvPr id="1090" name="Group 1089">
            <a:extLst>
              <a:ext uri="{FF2B5EF4-FFF2-40B4-BE49-F238E27FC236}">
                <a16:creationId xmlns:a16="http://schemas.microsoft.com/office/drawing/2014/main" id="{56CDC081-7C81-F45D-F6CC-A8A82FCEAE12}"/>
              </a:ext>
            </a:extLst>
          </p:cNvPr>
          <p:cNvGrpSpPr/>
          <p:nvPr/>
        </p:nvGrpSpPr>
        <p:grpSpPr>
          <a:xfrm>
            <a:off x="7703735" y="3285728"/>
            <a:ext cx="435495" cy="411480"/>
            <a:chOff x="7579295" y="4633697"/>
            <a:chExt cx="435495" cy="411480"/>
          </a:xfrm>
        </p:grpSpPr>
        <p:sp>
          <p:nvSpPr>
            <p:cNvPr id="1091" name="橢圓 91">
              <a:extLst>
                <a:ext uri="{FF2B5EF4-FFF2-40B4-BE49-F238E27FC236}">
                  <a16:creationId xmlns:a16="http://schemas.microsoft.com/office/drawing/2014/main" id="{A1649690-01A1-2903-C718-F7A6FA338841}"/>
                </a:ext>
              </a:extLst>
            </p:cNvPr>
            <p:cNvSpPr/>
            <p:nvPr/>
          </p:nvSpPr>
          <p:spPr bwMode="auto">
            <a:xfrm>
              <a:off x="7579295" y="4633697"/>
              <a:ext cx="411480" cy="411480"/>
            </a:xfrm>
            <a:prstGeom prst="ellipse">
              <a:avLst/>
            </a:prstGeom>
            <a:solidFill>
              <a:srgbClr val="C00000"/>
            </a:solidFill>
            <a:ln w="3175" cap="flat" cmpd="sng" algn="ctr">
              <a:noFill/>
              <a:prstDash val="solid"/>
              <a:miter lim="800000"/>
              <a:headEnd type="none" w="med" len="med"/>
              <a:tailEnd type="none" w="med" len="med"/>
            </a:ln>
            <a:effectLst/>
          </p:spPr>
          <p:txBody>
            <a:bodyPr vert="horz" wrap="square" lIns="27432" tIns="0" rIns="27432" bIns="0" numCol="1" rtlCol="0" anchor="ctr" anchorCtr="0" compatLnSpc="1">
              <a:prstTxWarp prst="textNoShape">
                <a:avLst/>
              </a:prstTxWarp>
            </a:bodyPr>
            <a:lstStyle/>
            <a:p>
              <a:pPr marL="0" marR="0" lvl="0" indent="0" algn="ctr" defTabSz="914400" eaLnBrk="1" fontAlgn="base" latinLnBrk="0" hangingPunct="1">
                <a:lnSpc>
                  <a:spcPts val="1000"/>
                </a:lnSpc>
                <a:spcBef>
                  <a:spcPct val="0"/>
                </a:spcBef>
                <a:spcAft>
                  <a:spcPct val="0"/>
                </a:spcAft>
                <a:buClrTx/>
                <a:buSzTx/>
                <a:buFontTx/>
                <a:buNone/>
                <a:tabLst/>
                <a:defRPr/>
              </a:pPr>
              <a:r>
                <a:rPr kumimoji="0" lang="zh-TW" altLang="en-US" sz="950" b="1" i="0" u="none" strike="noStrike" kern="0" cap="none" spc="0" normalizeH="0" baseline="0" noProof="0">
                  <a:ln>
                    <a:noFill/>
                  </a:ln>
                  <a:solidFill>
                    <a:srgbClr val="FFFFFF"/>
                  </a:solidFill>
                  <a:effectLst/>
                  <a:uLnTx/>
                  <a:uFillTx/>
                  <a:latin typeface="HelvNeue Light for IBM" pitchFamily="34" charset="0"/>
                  <a:ea typeface="微軟正黑體" panose="020B0604030504040204" pitchFamily="34" charset="-120"/>
                  <a:cs typeface="+mn-cs"/>
                </a:rPr>
                <a:t>效率 </a:t>
              </a:r>
            </a:p>
          </p:txBody>
        </p:sp>
        <p:sp>
          <p:nvSpPr>
            <p:cNvPr id="1092" name="Arrow: Down 1091">
              <a:extLst>
                <a:ext uri="{FF2B5EF4-FFF2-40B4-BE49-F238E27FC236}">
                  <a16:creationId xmlns:a16="http://schemas.microsoft.com/office/drawing/2014/main" id="{15AB36F7-3054-2152-F98E-170064A6453C}"/>
                </a:ext>
              </a:extLst>
            </p:cNvPr>
            <p:cNvSpPr/>
            <p:nvPr/>
          </p:nvSpPr>
          <p:spPr>
            <a:xfrm rot="10800000">
              <a:off x="7881657" y="4633697"/>
              <a:ext cx="133133" cy="228600"/>
            </a:xfrm>
            <a:prstGeom prst="downArrow">
              <a:avLst/>
            </a:prstGeom>
            <a:solidFill>
              <a:srgbClr val="C0000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ctr"/>
            <a:lstStyle/>
            <a:p>
              <a:pPr algn="ctr"/>
              <a:endParaRPr lang="zh-TW" altLang="en-US"/>
            </a:p>
          </p:txBody>
        </p:sp>
      </p:grpSp>
      <p:grpSp>
        <p:nvGrpSpPr>
          <p:cNvPr id="1103" name="Group 1102">
            <a:extLst>
              <a:ext uri="{FF2B5EF4-FFF2-40B4-BE49-F238E27FC236}">
                <a16:creationId xmlns:a16="http://schemas.microsoft.com/office/drawing/2014/main" id="{B4923C86-D618-ECF0-3ED5-493745864953}"/>
              </a:ext>
            </a:extLst>
          </p:cNvPr>
          <p:cNvGrpSpPr/>
          <p:nvPr/>
        </p:nvGrpSpPr>
        <p:grpSpPr>
          <a:xfrm>
            <a:off x="8195862" y="3285728"/>
            <a:ext cx="423319" cy="411480"/>
            <a:chOff x="8223362" y="3243425"/>
            <a:chExt cx="423319" cy="411480"/>
          </a:xfrm>
        </p:grpSpPr>
        <p:sp>
          <p:nvSpPr>
            <p:cNvPr id="1075" name="橢圓 91">
              <a:extLst>
                <a:ext uri="{FF2B5EF4-FFF2-40B4-BE49-F238E27FC236}">
                  <a16:creationId xmlns:a16="http://schemas.microsoft.com/office/drawing/2014/main" id="{0CC879B9-B7E3-BC89-7DC2-D6E4CDEF6514}"/>
                </a:ext>
              </a:extLst>
            </p:cNvPr>
            <p:cNvSpPr/>
            <p:nvPr/>
          </p:nvSpPr>
          <p:spPr bwMode="auto">
            <a:xfrm>
              <a:off x="8223362" y="3243425"/>
              <a:ext cx="411480" cy="411480"/>
            </a:xfrm>
            <a:prstGeom prst="ellipse">
              <a:avLst/>
            </a:prstGeom>
            <a:solidFill>
              <a:srgbClr val="FF9900"/>
            </a:solidFill>
            <a:ln w="3175" cap="flat" cmpd="sng" algn="ctr">
              <a:noFill/>
              <a:prstDash val="solid"/>
              <a:miter lim="800000"/>
              <a:headEnd type="none" w="med" len="med"/>
              <a:tailEnd type="none" w="med" len="med"/>
            </a:ln>
            <a:effectLst/>
          </p:spPr>
          <p:txBody>
            <a:bodyPr vert="horz" wrap="square" lIns="27432" tIns="0" rIns="27432" bIns="0" numCol="1" rtlCol="0" anchor="ctr" anchorCtr="0" compatLnSpc="1">
              <a:prstTxWarp prst="textNoShape">
                <a:avLst/>
              </a:prstTxWarp>
            </a:bodyPr>
            <a:lstStyle/>
            <a:p>
              <a:pPr marL="0" marR="0" lvl="0" indent="0" algn="ctr" defTabSz="914400" eaLnBrk="1" fontAlgn="base" latinLnBrk="0" hangingPunct="1">
                <a:lnSpc>
                  <a:spcPts val="1000"/>
                </a:lnSpc>
                <a:spcBef>
                  <a:spcPct val="0"/>
                </a:spcBef>
                <a:spcAft>
                  <a:spcPct val="0"/>
                </a:spcAft>
                <a:buClrTx/>
                <a:buSzTx/>
                <a:buFontTx/>
                <a:buNone/>
                <a:tabLst/>
                <a:defRPr/>
              </a:pPr>
              <a:r>
                <a:rPr kumimoji="0" lang="zh-TW" altLang="en-US" sz="950" b="1" i="0" u="none" strike="noStrike" kern="0" cap="none" spc="0" normalizeH="0" baseline="0" noProof="0">
                  <a:ln>
                    <a:noFill/>
                  </a:ln>
                  <a:solidFill>
                    <a:srgbClr val="FFFFFF"/>
                  </a:solidFill>
                  <a:effectLst/>
                  <a:uLnTx/>
                  <a:uFillTx/>
                  <a:latin typeface="HelvNeue Light for IBM" pitchFamily="34" charset="0"/>
                  <a:ea typeface="微軟正黑體" panose="020B0604030504040204" pitchFamily="34" charset="-120"/>
                  <a:cs typeface="+mn-cs"/>
                </a:rPr>
                <a:t>延展性</a:t>
              </a:r>
            </a:p>
          </p:txBody>
        </p:sp>
        <p:sp>
          <p:nvSpPr>
            <p:cNvPr id="1102" name="Cross 1101">
              <a:extLst>
                <a:ext uri="{FF2B5EF4-FFF2-40B4-BE49-F238E27FC236}">
                  <a16:creationId xmlns:a16="http://schemas.microsoft.com/office/drawing/2014/main" id="{735E6F66-65D6-C0E6-699F-540017FDC9B8}"/>
                </a:ext>
              </a:extLst>
            </p:cNvPr>
            <p:cNvSpPr/>
            <p:nvPr/>
          </p:nvSpPr>
          <p:spPr>
            <a:xfrm>
              <a:off x="8509521" y="3243425"/>
              <a:ext cx="137160" cy="137160"/>
            </a:xfrm>
            <a:prstGeom prst="plus">
              <a:avLst>
                <a:gd name="adj" fmla="val 35602"/>
              </a:avLst>
            </a:prstGeom>
            <a:solidFill>
              <a:srgbClr val="FF9900"/>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116" name="Picture 1115" descr="Image result for SAP PI">
            <a:extLst>
              <a:ext uri="{FF2B5EF4-FFF2-40B4-BE49-F238E27FC236}">
                <a16:creationId xmlns:a16="http://schemas.microsoft.com/office/drawing/2014/main" id="{A001E2FF-005B-9D52-6FC8-725E8FB9C99C}"/>
              </a:ext>
            </a:extLst>
          </p:cNvPr>
          <p:cNvPicPr>
            <a:picLocks noChangeAspect="1" noChangeArrowheads="1"/>
          </p:cNvPicPr>
          <p:nvPr/>
        </p:nvPicPr>
        <p:blipFill rotWithShape="1">
          <a:blip r:embed="rId16" cstate="hqprint">
            <a:extLst>
              <a:ext uri="{28A0092B-C50C-407E-A947-70E740481C1C}">
                <a14:useLocalDpi xmlns:a14="http://schemas.microsoft.com/office/drawing/2010/main"/>
              </a:ext>
            </a:extLst>
          </a:blip>
          <a:srcRect/>
          <a:stretch/>
        </p:blipFill>
        <p:spPr bwMode="auto">
          <a:xfrm>
            <a:off x="7532659" y="4065785"/>
            <a:ext cx="1257698" cy="640080"/>
          </a:xfrm>
          <a:prstGeom prst="rect">
            <a:avLst/>
          </a:prstGeom>
          <a:noFill/>
          <a:extLst>
            <a:ext uri="{909E8E84-426E-40DD-AFC4-6F175D3DCCD1}">
              <a14:hiddenFill xmlns:a14="http://schemas.microsoft.com/office/drawing/2010/main">
                <a:solidFill>
                  <a:srgbClr val="FFFFFF"/>
                </a:solidFill>
              </a14:hiddenFill>
            </a:ext>
          </a:extLst>
        </p:spPr>
      </p:pic>
      <p:pic>
        <p:nvPicPr>
          <p:cNvPr id="1117" name="図 50">
            <a:extLst>
              <a:ext uri="{FF2B5EF4-FFF2-40B4-BE49-F238E27FC236}">
                <a16:creationId xmlns:a16="http://schemas.microsoft.com/office/drawing/2014/main" id="{E0F39F12-030D-A96A-4E98-4EFC837B4F7D}"/>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a:stretch/>
        </p:blipFill>
        <p:spPr>
          <a:xfrm>
            <a:off x="7783759" y="1239262"/>
            <a:ext cx="820500" cy="548640"/>
          </a:xfrm>
          <a:prstGeom prst="rect">
            <a:avLst/>
          </a:prstGeom>
        </p:spPr>
      </p:pic>
      <p:pic>
        <p:nvPicPr>
          <p:cNvPr id="1222" name="Picture 2">
            <a:extLst>
              <a:ext uri="{FF2B5EF4-FFF2-40B4-BE49-F238E27FC236}">
                <a16:creationId xmlns:a16="http://schemas.microsoft.com/office/drawing/2014/main" id="{6C692D7A-0D4F-C1E6-6586-C96477A2796C}"/>
              </a:ext>
            </a:extLst>
          </p:cNvPr>
          <p:cNvPicPr>
            <a:picLocks noChangeAspect="1" noChangeArrowheads="1"/>
          </p:cNvPicPr>
          <p:nvPr/>
        </p:nvPicPr>
        <p:blipFill>
          <a:blip r:embed="rId18" cstate="hqprint">
            <a:extLst>
              <a:ext uri="{28A0092B-C50C-407E-A947-70E740481C1C}">
                <a14:useLocalDpi xmlns:a14="http://schemas.microsoft.com/office/drawing/2010/main"/>
              </a:ext>
            </a:extLst>
          </a:blip>
          <a:srcRect/>
          <a:stretch>
            <a:fillRect/>
          </a:stretch>
        </p:blipFill>
        <p:spPr bwMode="auto">
          <a:xfrm>
            <a:off x="7690846" y="2600327"/>
            <a:ext cx="98163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3" name="Group 1222">
            <a:extLst>
              <a:ext uri="{FF2B5EF4-FFF2-40B4-BE49-F238E27FC236}">
                <a16:creationId xmlns:a16="http://schemas.microsoft.com/office/drawing/2014/main" id="{95E9417C-B344-84B2-F291-164480FB70EF}"/>
              </a:ext>
            </a:extLst>
          </p:cNvPr>
          <p:cNvGrpSpPr/>
          <p:nvPr/>
        </p:nvGrpSpPr>
        <p:grpSpPr>
          <a:xfrm>
            <a:off x="7703735" y="1844277"/>
            <a:ext cx="424583" cy="411480"/>
            <a:chOff x="7628489" y="1822277"/>
            <a:chExt cx="424583" cy="411480"/>
          </a:xfrm>
        </p:grpSpPr>
        <p:sp>
          <p:nvSpPr>
            <p:cNvPr id="1224" name="橢圓 91">
              <a:extLst>
                <a:ext uri="{FF2B5EF4-FFF2-40B4-BE49-F238E27FC236}">
                  <a16:creationId xmlns:a16="http://schemas.microsoft.com/office/drawing/2014/main" id="{323F42E7-85E9-DB78-9CCD-E73F351B923B}"/>
                </a:ext>
              </a:extLst>
            </p:cNvPr>
            <p:cNvSpPr/>
            <p:nvPr/>
          </p:nvSpPr>
          <p:spPr bwMode="auto">
            <a:xfrm>
              <a:off x="7628489" y="1822277"/>
              <a:ext cx="411480" cy="411480"/>
            </a:xfrm>
            <a:prstGeom prst="ellipse">
              <a:avLst/>
            </a:prstGeom>
            <a:solidFill>
              <a:srgbClr val="00B9B5"/>
            </a:solidFill>
            <a:ln w="3175" cap="flat" cmpd="sng" algn="ctr">
              <a:noFill/>
              <a:prstDash val="solid"/>
              <a:miter lim="800000"/>
              <a:headEnd type="none" w="med" len="med"/>
              <a:tailEnd type="none" w="med" len="med"/>
            </a:ln>
            <a:effectLst/>
          </p:spPr>
          <p:txBody>
            <a:bodyPr vert="horz" wrap="square" lIns="27432" tIns="0" rIns="27432" bIns="0" numCol="1" rtlCol="0" anchor="ctr" anchorCtr="0" compatLnSpc="1">
              <a:prstTxWarp prst="textNoShape">
                <a:avLst/>
              </a:prstTxWarp>
            </a:bodyPr>
            <a:lstStyle/>
            <a:p>
              <a:pPr marL="0" marR="0" lvl="0" indent="0" algn="ctr" defTabSz="914400" eaLnBrk="1" fontAlgn="base" latinLnBrk="0" hangingPunct="1">
                <a:lnSpc>
                  <a:spcPts val="1000"/>
                </a:lnSpc>
                <a:spcBef>
                  <a:spcPct val="0"/>
                </a:spcBef>
                <a:spcAft>
                  <a:spcPct val="0"/>
                </a:spcAft>
                <a:buClrTx/>
                <a:buSzTx/>
                <a:buFontTx/>
                <a:buNone/>
                <a:tabLst/>
                <a:defRPr/>
              </a:pPr>
              <a:r>
                <a:rPr lang="zh-TW" altLang="en-US" sz="950" b="1" kern="0">
                  <a:solidFill>
                    <a:srgbClr val="FFFFFF"/>
                  </a:solidFill>
                  <a:latin typeface="HelvNeue Light for IBM" pitchFamily="34" charset="0"/>
                  <a:ea typeface="微軟正黑體" panose="020B0604030504040204" pitchFamily="34" charset="-120"/>
                </a:rPr>
                <a:t>全流程</a:t>
              </a:r>
              <a:endParaRPr kumimoji="0" lang="zh-TW" altLang="en-US" sz="950" b="1" i="0" u="none" strike="noStrike" kern="0" cap="none" spc="0" normalizeH="0" baseline="0" noProof="0">
                <a:ln>
                  <a:noFill/>
                </a:ln>
                <a:solidFill>
                  <a:srgbClr val="FFFFFF"/>
                </a:solidFill>
                <a:effectLst/>
                <a:uLnTx/>
                <a:uFillTx/>
                <a:latin typeface="HelvNeue Light for IBM" pitchFamily="34" charset="0"/>
                <a:ea typeface="微軟正黑體" panose="020B0604030504040204" pitchFamily="34" charset="-120"/>
              </a:endParaRPr>
            </a:p>
          </p:txBody>
        </p:sp>
        <p:sp>
          <p:nvSpPr>
            <p:cNvPr id="1225" name="Cross 1224">
              <a:extLst>
                <a:ext uri="{FF2B5EF4-FFF2-40B4-BE49-F238E27FC236}">
                  <a16:creationId xmlns:a16="http://schemas.microsoft.com/office/drawing/2014/main" id="{D4F7881D-9C24-DDC5-09AA-0ADEF66987A3}"/>
                </a:ext>
              </a:extLst>
            </p:cNvPr>
            <p:cNvSpPr/>
            <p:nvPr/>
          </p:nvSpPr>
          <p:spPr>
            <a:xfrm>
              <a:off x="7915912" y="1822277"/>
              <a:ext cx="137160" cy="137160"/>
            </a:xfrm>
            <a:prstGeom prst="plus">
              <a:avLst>
                <a:gd name="adj" fmla="val 35602"/>
              </a:avLst>
            </a:prstGeom>
            <a:solidFill>
              <a:srgbClr val="00B9B5"/>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26" name="Group 1225">
            <a:extLst>
              <a:ext uri="{FF2B5EF4-FFF2-40B4-BE49-F238E27FC236}">
                <a16:creationId xmlns:a16="http://schemas.microsoft.com/office/drawing/2014/main" id="{F036F588-09A6-BB58-57E9-CCB38838B865}"/>
              </a:ext>
            </a:extLst>
          </p:cNvPr>
          <p:cNvGrpSpPr/>
          <p:nvPr/>
        </p:nvGrpSpPr>
        <p:grpSpPr>
          <a:xfrm>
            <a:off x="8194999" y="1844277"/>
            <a:ext cx="424182" cy="411480"/>
            <a:chOff x="8135700" y="1822277"/>
            <a:chExt cx="424182" cy="411480"/>
          </a:xfrm>
        </p:grpSpPr>
        <p:sp>
          <p:nvSpPr>
            <p:cNvPr id="1227" name="橢圓 91">
              <a:extLst>
                <a:ext uri="{FF2B5EF4-FFF2-40B4-BE49-F238E27FC236}">
                  <a16:creationId xmlns:a16="http://schemas.microsoft.com/office/drawing/2014/main" id="{0B3719F5-9FBD-A42C-413F-A84B129DEE7F}"/>
                </a:ext>
              </a:extLst>
            </p:cNvPr>
            <p:cNvSpPr/>
            <p:nvPr/>
          </p:nvSpPr>
          <p:spPr bwMode="auto">
            <a:xfrm>
              <a:off x="8135700" y="1822277"/>
              <a:ext cx="411480" cy="411480"/>
            </a:xfrm>
            <a:prstGeom prst="ellipse">
              <a:avLst/>
            </a:prstGeom>
            <a:solidFill>
              <a:srgbClr val="996633"/>
            </a:solidFill>
            <a:ln w="3175" cap="flat" cmpd="sng" algn="ctr">
              <a:noFill/>
              <a:prstDash val="solid"/>
              <a:miter lim="800000"/>
              <a:headEnd type="none" w="med" len="med"/>
              <a:tailEnd type="none" w="med" len="med"/>
            </a:ln>
            <a:effectLst/>
          </p:spPr>
          <p:txBody>
            <a:bodyPr vert="horz" wrap="square" lIns="27432" tIns="0" rIns="27432" bIns="0" numCol="1" rtlCol="0" anchor="ctr" anchorCtr="0" compatLnSpc="1">
              <a:prstTxWarp prst="textNoShape">
                <a:avLst/>
              </a:prstTxWarp>
            </a:bodyPr>
            <a:lstStyle/>
            <a:p>
              <a:pPr marL="0" marR="0" lvl="0" indent="0" algn="ctr" defTabSz="914400" eaLnBrk="1" fontAlgn="base" latinLnBrk="0" hangingPunct="1">
                <a:lnSpc>
                  <a:spcPts val="1000"/>
                </a:lnSpc>
                <a:spcBef>
                  <a:spcPct val="0"/>
                </a:spcBef>
                <a:spcAft>
                  <a:spcPct val="0"/>
                </a:spcAft>
                <a:buClrTx/>
                <a:buSzTx/>
                <a:buFontTx/>
                <a:buNone/>
                <a:tabLst/>
                <a:defRPr/>
              </a:pPr>
              <a:r>
                <a:rPr lang="zh-TW" altLang="en-US" sz="950" b="1" kern="0">
                  <a:solidFill>
                    <a:srgbClr val="FFFFFF"/>
                  </a:solidFill>
                  <a:latin typeface="HelvNeue Light for IBM" pitchFamily="34" charset="0"/>
                  <a:ea typeface="微軟正黑體" panose="020B0604030504040204" pitchFamily="34" charset="-120"/>
                </a:rPr>
                <a:t>即時性</a:t>
              </a:r>
              <a:endParaRPr kumimoji="0" lang="zh-TW" altLang="en-US" sz="950" b="1" i="0" u="none" strike="noStrike" kern="0" cap="none" spc="0" normalizeH="0" baseline="0" noProof="0">
                <a:ln>
                  <a:noFill/>
                </a:ln>
                <a:solidFill>
                  <a:srgbClr val="FFFFFF"/>
                </a:solidFill>
                <a:effectLst/>
                <a:uLnTx/>
                <a:uFillTx/>
                <a:latin typeface="HelvNeue Light for IBM" pitchFamily="34" charset="0"/>
                <a:ea typeface="微軟正黑體" panose="020B0604030504040204" pitchFamily="34" charset="-120"/>
              </a:endParaRPr>
            </a:p>
          </p:txBody>
        </p:sp>
        <p:sp>
          <p:nvSpPr>
            <p:cNvPr id="1228" name="Cross 1227">
              <a:extLst>
                <a:ext uri="{FF2B5EF4-FFF2-40B4-BE49-F238E27FC236}">
                  <a16:creationId xmlns:a16="http://schemas.microsoft.com/office/drawing/2014/main" id="{974C9546-87A9-C0C2-7602-7DD3A369EBBF}"/>
                </a:ext>
              </a:extLst>
            </p:cNvPr>
            <p:cNvSpPr/>
            <p:nvPr/>
          </p:nvSpPr>
          <p:spPr>
            <a:xfrm>
              <a:off x="8422722" y="1822277"/>
              <a:ext cx="137160" cy="137160"/>
            </a:xfrm>
            <a:prstGeom prst="plus">
              <a:avLst>
                <a:gd name="adj" fmla="val 35602"/>
              </a:avLst>
            </a:prstGeom>
            <a:solidFill>
              <a:srgbClr val="9966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29" name="Rectangle 1228">
            <a:extLst>
              <a:ext uri="{FF2B5EF4-FFF2-40B4-BE49-F238E27FC236}">
                <a16:creationId xmlns:a16="http://schemas.microsoft.com/office/drawing/2014/main" id="{E96F0F4E-F2CC-9806-0C75-48C22EB0E252}"/>
              </a:ext>
            </a:extLst>
          </p:cNvPr>
          <p:cNvSpPr/>
          <p:nvPr/>
        </p:nvSpPr>
        <p:spPr>
          <a:xfrm>
            <a:off x="7321179" y="4606862"/>
            <a:ext cx="1822821" cy="5358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30" name="Group 1229">
            <a:extLst>
              <a:ext uri="{FF2B5EF4-FFF2-40B4-BE49-F238E27FC236}">
                <a16:creationId xmlns:a16="http://schemas.microsoft.com/office/drawing/2014/main" id="{EBF8103B-D44A-0F18-E07D-83A5C7B1A4A6}"/>
              </a:ext>
            </a:extLst>
          </p:cNvPr>
          <p:cNvGrpSpPr/>
          <p:nvPr/>
        </p:nvGrpSpPr>
        <p:grpSpPr>
          <a:xfrm>
            <a:off x="7983724" y="4692561"/>
            <a:ext cx="436035" cy="411480"/>
            <a:chOff x="8276392" y="4644479"/>
            <a:chExt cx="436035" cy="411480"/>
          </a:xfrm>
        </p:grpSpPr>
        <p:sp>
          <p:nvSpPr>
            <p:cNvPr id="1231" name="橢圓 91">
              <a:extLst>
                <a:ext uri="{FF2B5EF4-FFF2-40B4-BE49-F238E27FC236}">
                  <a16:creationId xmlns:a16="http://schemas.microsoft.com/office/drawing/2014/main" id="{C7E9115E-1B51-0FE4-08A3-3EB6464CF27F}"/>
                </a:ext>
              </a:extLst>
            </p:cNvPr>
            <p:cNvSpPr/>
            <p:nvPr/>
          </p:nvSpPr>
          <p:spPr bwMode="auto">
            <a:xfrm>
              <a:off x="8276392" y="4644479"/>
              <a:ext cx="411480" cy="411480"/>
            </a:xfrm>
            <a:prstGeom prst="ellipse">
              <a:avLst/>
            </a:prstGeom>
            <a:solidFill>
              <a:srgbClr val="00BAB6">
                <a:lumMod val="50000"/>
              </a:srgbClr>
            </a:solidFill>
            <a:ln w="3175" cap="flat" cmpd="sng" algn="ctr">
              <a:noFill/>
              <a:prstDash val="solid"/>
              <a:miter lim="800000"/>
              <a:headEnd type="none" w="med" len="med"/>
              <a:tailEnd type="none" w="med" len="med"/>
            </a:ln>
            <a:effectLst/>
          </p:spPr>
          <p:txBody>
            <a:bodyPr vert="horz" wrap="square" lIns="27432" tIns="0" rIns="27432" bIns="0" numCol="1" rtlCol="0" anchor="ctr" anchorCtr="0" compatLnSpc="1">
              <a:prstTxWarp prst="textNoShape">
                <a:avLst/>
              </a:prstTxWarp>
            </a:bodyPr>
            <a:lstStyle/>
            <a:p>
              <a:pPr marL="0" marR="0" lvl="0" indent="0" algn="ctr" defTabSz="914400" eaLnBrk="1" fontAlgn="base" latinLnBrk="0" hangingPunct="1">
                <a:lnSpc>
                  <a:spcPts val="1000"/>
                </a:lnSpc>
                <a:spcBef>
                  <a:spcPct val="0"/>
                </a:spcBef>
                <a:spcAft>
                  <a:spcPct val="0"/>
                </a:spcAft>
                <a:buClrTx/>
                <a:buSzTx/>
                <a:buFontTx/>
                <a:buNone/>
                <a:tabLst/>
                <a:defRPr/>
              </a:pPr>
              <a:r>
                <a:rPr kumimoji="0" lang="zh-TW" altLang="en-US" sz="950" b="1" i="0" u="none" strike="noStrike" kern="0" cap="none" spc="0" normalizeH="0" baseline="0" noProof="0">
                  <a:ln>
                    <a:noFill/>
                  </a:ln>
                  <a:solidFill>
                    <a:srgbClr val="FFFFFF"/>
                  </a:solidFill>
                  <a:effectLst/>
                  <a:uLnTx/>
                  <a:uFillTx/>
                  <a:latin typeface="HelvNeue Light for IBM" pitchFamily="34" charset="0"/>
                  <a:ea typeface="微軟正黑體" panose="020B0604030504040204" pitchFamily="34" charset="-120"/>
                  <a:cs typeface="+mn-cs"/>
                </a:rPr>
                <a:t>成本</a:t>
              </a:r>
            </a:p>
          </p:txBody>
        </p:sp>
        <p:sp>
          <p:nvSpPr>
            <p:cNvPr id="1232" name="Arrow: Down 1231">
              <a:extLst>
                <a:ext uri="{FF2B5EF4-FFF2-40B4-BE49-F238E27FC236}">
                  <a16:creationId xmlns:a16="http://schemas.microsoft.com/office/drawing/2014/main" id="{9DBB9745-9B98-DFF0-2629-A3F0C46EA9BD}"/>
                </a:ext>
              </a:extLst>
            </p:cNvPr>
            <p:cNvSpPr/>
            <p:nvPr/>
          </p:nvSpPr>
          <p:spPr>
            <a:xfrm>
              <a:off x="8579294" y="4827359"/>
              <a:ext cx="133133" cy="228600"/>
            </a:xfrm>
            <a:prstGeom prst="downArrow">
              <a:avLst/>
            </a:prstGeom>
            <a:solidFill>
              <a:srgbClr val="005D5B"/>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ctr"/>
            <a:lstStyle/>
            <a:p>
              <a:pPr algn="ctr"/>
              <a:endParaRPr lang="zh-TW" altLang="en-US"/>
            </a:p>
          </p:txBody>
        </p:sp>
      </p:grpSp>
      <p:grpSp>
        <p:nvGrpSpPr>
          <p:cNvPr id="1233" name="Group 1232">
            <a:extLst>
              <a:ext uri="{FF2B5EF4-FFF2-40B4-BE49-F238E27FC236}">
                <a16:creationId xmlns:a16="http://schemas.microsoft.com/office/drawing/2014/main" id="{6733B906-7B8F-66CC-C643-F2551300010B}"/>
              </a:ext>
            </a:extLst>
          </p:cNvPr>
          <p:cNvGrpSpPr/>
          <p:nvPr/>
        </p:nvGrpSpPr>
        <p:grpSpPr>
          <a:xfrm>
            <a:off x="7497201" y="4692561"/>
            <a:ext cx="435495" cy="411480"/>
            <a:chOff x="7579295" y="4633697"/>
            <a:chExt cx="435495" cy="411480"/>
          </a:xfrm>
        </p:grpSpPr>
        <p:sp>
          <p:nvSpPr>
            <p:cNvPr id="1234" name="橢圓 91">
              <a:extLst>
                <a:ext uri="{FF2B5EF4-FFF2-40B4-BE49-F238E27FC236}">
                  <a16:creationId xmlns:a16="http://schemas.microsoft.com/office/drawing/2014/main" id="{EA7C560E-8C37-6002-FD37-99EC6A5C5F0D}"/>
                </a:ext>
              </a:extLst>
            </p:cNvPr>
            <p:cNvSpPr/>
            <p:nvPr/>
          </p:nvSpPr>
          <p:spPr bwMode="auto">
            <a:xfrm>
              <a:off x="7579295" y="4633697"/>
              <a:ext cx="411480" cy="411480"/>
            </a:xfrm>
            <a:prstGeom prst="ellipse">
              <a:avLst/>
            </a:prstGeom>
            <a:solidFill>
              <a:srgbClr val="C00000"/>
            </a:solidFill>
            <a:ln w="3175" cap="flat" cmpd="sng" algn="ctr">
              <a:noFill/>
              <a:prstDash val="solid"/>
              <a:miter lim="800000"/>
              <a:headEnd type="none" w="med" len="med"/>
              <a:tailEnd type="none" w="med" len="med"/>
            </a:ln>
            <a:effectLst/>
          </p:spPr>
          <p:txBody>
            <a:bodyPr vert="horz" wrap="square" lIns="27432" tIns="0" rIns="27432" bIns="0" numCol="1" rtlCol="0" anchor="ctr" anchorCtr="0" compatLnSpc="1">
              <a:prstTxWarp prst="textNoShape">
                <a:avLst/>
              </a:prstTxWarp>
            </a:bodyPr>
            <a:lstStyle/>
            <a:p>
              <a:pPr marL="0" marR="0" lvl="0" indent="0" algn="ctr" defTabSz="914400" eaLnBrk="1" fontAlgn="base" latinLnBrk="0" hangingPunct="1">
                <a:lnSpc>
                  <a:spcPts val="1000"/>
                </a:lnSpc>
                <a:spcBef>
                  <a:spcPct val="0"/>
                </a:spcBef>
                <a:spcAft>
                  <a:spcPct val="0"/>
                </a:spcAft>
                <a:buClrTx/>
                <a:buSzTx/>
                <a:buFontTx/>
                <a:buNone/>
                <a:tabLst/>
                <a:defRPr/>
              </a:pPr>
              <a:r>
                <a:rPr kumimoji="0" lang="zh-TW" altLang="en-US" sz="950" b="1" i="0" u="none" strike="noStrike" kern="0" cap="none" spc="0" normalizeH="0" baseline="0" noProof="0">
                  <a:ln>
                    <a:noFill/>
                  </a:ln>
                  <a:solidFill>
                    <a:srgbClr val="FFFFFF"/>
                  </a:solidFill>
                  <a:effectLst/>
                  <a:uLnTx/>
                  <a:uFillTx/>
                  <a:latin typeface="HelvNeue Light for IBM" pitchFamily="34" charset="0"/>
                  <a:ea typeface="微軟正黑體" panose="020B0604030504040204" pitchFamily="34" charset="-120"/>
                  <a:cs typeface="+mn-cs"/>
                </a:rPr>
                <a:t>效率 </a:t>
              </a:r>
            </a:p>
          </p:txBody>
        </p:sp>
        <p:sp>
          <p:nvSpPr>
            <p:cNvPr id="1235" name="Arrow: Down 1234">
              <a:extLst>
                <a:ext uri="{FF2B5EF4-FFF2-40B4-BE49-F238E27FC236}">
                  <a16:creationId xmlns:a16="http://schemas.microsoft.com/office/drawing/2014/main" id="{B8EF3379-1AE8-56B2-8C21-05791C9C8208}"/>
                </a:ext>
              </a:extLst>
            </p:cNvPr>
            <p:cNvSpPr/>
            <p:nvPr/>
          </p:nvSpPr>
          <p:spPr>
            <a:xfrm rot="10800000">
              <a:off x="7881657" y="4633697"/>
              <a:ext cx="133133" cy="228600"/>
            </a:xfrm>
            <a:prstGeom prst="downArrow">
              <a:avLst/>
            </a:prstGeom>
            <a:solidFill>
              <a:srgbClr val="C0000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ctr"/>
            <a:lstStyle/>
            <a:p>
              <a:pPr algn="ctr"/>
              <a:endParaRPr lang="zh-TW" altLang="en-US"/>
            </a:p>
          </p:txBody>
        </p:sp>
      </p:grpSp>
      <p:grpSp>
        <p:nvGrpSpPr>
          <p:cNvPr id="1236" name="Group 1235">
            <a:extLst>
              <a:ext uri="{FF2B5EF4-FFF2-40B4-BE49-F238E27FC236}">
                <a16:creationId xmlns:a16="http://schemas.microsoft.com/office/drawing/2014/main" id="{09DC0C92-8D18-A063-A810-0F8E261D9139}"/>
              </a:ext>
            </a:extLst>
          </p:cNvPr>
          <p:cNvGrpSpPr/>
          <p:nvPr/>
        </p:nvGrpSpPr>
        <p:grpSpPr>
          <a:xfrm>
            <a:off x="8470786" y="4692561"/>
            <a:ext cx="419802" cy="411480"/>
            <a:chOff x="8464770" y="4653118"/>
            <a:chExt cx="419802" cy="411480"/>
          </a:xfrm>
        </p:grpSpPr>
        <p:sp>
          <p:nvSpPr>
            <p:cNvPr id="1237" name="橢圓 82">
              <a:extLst>
                <a:ext uri="{FF2B5EF4-FFF2-40B4-BE49-F238E27FC236}">
                  <a16:creationId xmlns:a16="http://schemas.microsoft.com/office/drawing/2014/main" id="{E03A91FF-E914-49B6-063E-B414CB86DEBD}"/>
                </a:ext>
              </a:extLst>
            </p:cNvPr>
            <p:cNvSpPr/>
            <p:nvPr/>
          </p:nvSpPr>
          <p:spPr bwMode="auto">
            <a:xfrm>
              <a:off x="8464770" y="4653118"/>
              <a:ext cx="411480" cy="411480"/>
            </a:xfrm>
            <a:prstGeom prst="ellipse">
              <a:avLst/>
            </a:prstGeom>
            <a:solidFill>
              <a:srgbClr val="0070C0"/>
            </a:solidFill>
            <a:ln w="3175" cap="flat" cmpd="sng" algn="ctr">
              <a:noFill/>
              <a:prstDash val="solid"/>
              <a:miter lim="800000"/>
              <a:headEnd type="none" w="med" len="med"/>
              <a:tailEnd type="none" w="med" len="med"/>
            </a:ln>
            <a:effectLst/>
          </p:spPr>
          <p:txBody>
            <a:bodyPr vert="horz" wrap="square" lIns="27432" tIns="0" rIns="27432" bIns="0" numCol="1" rtlCol="0" anchor="ctr" anchorCtr="0" compatLnSpc="1">
              <a:prstTxWarp prst="textNoShape">
                <a:avLst/>
              </a:prstTxWarp>
            </a:bodyPr>
            <a:lstStyle/>
            <a:p>
              <a:pPr marL="0" marR="0" lvl="0" indent="0" algn="ctr" defTabSz="914400" eaLnBrk="1" fontAlgn="base" latinLnBrk="0" hangingPunct="1">
                <a:lnSpc>
                  <a:spcPts val="1000"/>
                </a:lnSpc>
                <a:spcBef>
                  <a:spcPct val="0"/>
                </a:spcBef>
                <a:spcAft>
                  <a:spcPct val="0"/>
                </a:spcAft>
                <a:buClrTx/>
                <a:buSzTx/>
                <a:buFontTx/>
                <a:buNone/>
                <a:tabLst/>
                <a:defRPr/>
              </a:pPr>
              <a:r>
                <a:rPr kumimoji="0" lang="zh-TW" altLang="en-US" sz="950" b="1" i="0" u="none" strike="noStrike" kern="0" cap="none" spc="0" normalizeH="0" baseline="0" noProof="0">
                  <a:ln>
                    <a:noFill/>
                  </a:ln>
                  <a:solidFill>
                    <a:srgbClr val="FFFFFF"/>
                  </a:solidFill>
                  <a:effectLst/>
                  <a:uLnTx/>
                  <a:uFillTx/>
                  <a:latin typeface="HelvNeue Light for IBM" pitchFamily="34" charset="0"/>
                  <a:ea typeface="微軟正黑體" panose="020B0604030504040204" pitchFamily="34" charset="-120"/>
                  <a:cs typeface="+mn-cs"/>
                </a:rPr>
                <a:t>參考</a:t>
              </a:r>
            </a:p>
          </p:txBody>
        </p:sp>
        <p:sp>
          <p:nvSpPr>
            <p:cNvPr id="1238" name="Cross 1237">
              <a:extLst>
                <a:ext uri="{FF2B5EF4-FFF2-40B4-BE49-F238E27FC236}">
                  <a16:creationId xmlns:a16="http://schemas.microsoft.com/office/drawing/2014/main" id="{A97D9C37-CCB6-F90C-912C-5C644A272DB8}"/>
                </a:ext>
              </a:extLst>
            </p:cNvPr>
            <p:cNvSpPr/>
            <p:nvPr/>
          </p:nvSpPr>
          <p:spPr>
            <a:xfrm>
              <a:off x="8747412" y="4653118"/>
              <a:ext cx="137160" cy="137160"/>
            </a:xfrm>
            <a:prstGeom prst="plus">
              <a:avLst>
                <a:gd name="adj" fmla="val 35602"/>
              </a:avLst>
            </a:prstGeom>
            <a:solidFill>
              <a:srgbClr val="0070C0"/>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41" name="TextBox 1240">
            <a:extLst>
              <a:ext uri="{FF2B5EF4-FFF2-40B4-BE49-F238E27FC236}">
                <a16:creationId xmlns:a16="http://schemas.microsoft.com/office/drawing/2014/main" id="{6F11DA86-72B0-D328-5459-90AF3E8EFC75}"/>
              </a:ext>
            </a:extLst>
          </p:cNvPr>
          <p:cNvSpPr txBox="1"/>
          <p:nvPr/>
        </p:nvSpPr>
        <p:spPr>
          <a:xfrm>
            <a:off x="4747114" y="4764220"/>
            <a:ext cx="1005840" cy="256480"/>
          </a:xfrm>
          <a:prstGeom prst="rect">
            <a:avLst/>
          </a:prstGeom>
          <a:noFill/>
        </p:spPr>
        <p:txBody>
          <a:bodyPr wrap="square" lIns="0" tIns="0" rIns="0" bIns="0" anchor="ctr" anchorCtr="0">
            <a:spAutoFit/>
          </a:bodyPr>
          <a:lstStyle/>
          <a:p>
            <a:pPr algn="ctr">
              <a:lnSpc>
                <a:spcPts val="1000"/>
              </a:lnSpc>
            </a:pPr>
            <a:r>
              <a:rPr lang="en-US" altLang="zh-TW" sz="900" b="1" i="0">
                <a:solidFill>
                  <a:srgbClr val="454545"/>
                </a:solidFill>
                <a:effectLst/>
                <a:latin typeface="IBM Plex Sans" panose="020B0503050203000203" pitchFamily="34" charset="0"/>
                <a:ea typeface="微軟正黑體" panose="020B0604030504040204" pitchFamily="34" charset="-120"/>
              </a:rPr>
              <a:t>Production Cost </a:t>
            </a:r>
          </a:p>
          <a:p>
            <a:pPr algn="ctr">
              <a:lnSpc>
                <a:spcPts val="1000"/>
              </a:lnSpc>
            </a:pPr>
            <a:r>
              <a:rPr lang="en-US" altLang="zh-TW" sz="900" b="1" i="0">
                <a:solidFill>
                  <a:srgbClr val="454545"/>
                </a:solidFill>
                <a:effectLst/>
                <a:latin typeface="IBM Plex Sans" panose="020B0503050203000203" pitchFamily="34" charset="0"/>
                <a:ea typeface="微軟正黑體" panose="020B0604030504040204" pitchFamily="34" charset="-120"/>
              </a:rPr>
              <a:t>Analysis</a:t>
            </a:r>
            <a:endParaRPr lang="zh-TW" altLang="en-US" sz="900" b="1" i="0">
              <a:solidFill>
                <a:srgbClr val="454545"/>
              </a:solidFill>
              <a:effectLst/>
              <a:latin typeface="IBM Plex Sans" panose="020B0503050203000203" pitchFamily="34" charset="0"/>
              <a:ea typeface="微軟正黑體" panose="020B0604030504040204" pitchFamily="34" charset="-120"/>
            </a:endParaRPr>
          </a:p>
        </p:txBody>
      </p:sp>
      <p:pic>
        <p:nvPicPr>
          <p:cNvPr id="1242" name="Picture 20">
            <a:extLst>
              <a:ext uri="{FF2B5EF4-FFF2-40B4-BE49-F238E27FC236}">
                <a16:creationId xmlns:a16="http://schemas.microsoft.com/office/drawing/2014/main" id="{D67B4E9D-8FE3-FBDF-BD91-B7DB3559D574}"/>
              </a:ext>
            </a:extLst>
          </p:cNvPr>
          <p:cNvPicPr>
            <a:picLocks noChangeArrowheads="1"/>
          </p:cNvPicPr>
          <p:nvPr/>
        </p:nvPicPr>
        <p:blipFill>
          <a:blip r:embed="rId19" cstate="hqprint">
            <a:extLst>
              <a:ext uri="{28A0092B-C50C-407E-A947-70E740481C1C}">
                <a14:useLocalDpi xmlns:a14="http://schemas.microsoft.com/office/drawing/2010/main"/>
              </a:ext>
            </a:extLst>
          </a:blip>
          <a:srcRect/>
          <a:stretch>
            <a:fillRect/>
          </a:stretch>
        </p:blipFill>
        <p:spPr bwMode="auto">
          <a:xfrm>
            <a:off x="5851324" y="3907541"/>
            <a:ext cx="104998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246" name="图片 2">
            <a:extLst>
              <a:ext uri="{FF2B5EF4-FFF2-40B4-BE49-F238E27FC236}">
                <a16:creationId xmlns:a16="http://schemas.microsoft.com/office/drawing/2014/main" id="{45CE2199-B921-5778-39C8-EABFF29C1D5B}"/>
              </a:ext>
            </a:extLst>
          </p:cNvPr>
          <p:cNvPicPr>
            <a:picLocks/>
          </p:cNvPicPr>
          <p:nvPr>
            <p:custDataLst>
              <p:tags r:id="rId2"/>
            </p:custDataLst>
          </p:nvPr>
        </p:nvPicPr>
        <p:blipFill rotWithShape="1">
          <a:blip r:embed="rId20" cstate="hqprint">
            <a:extLst>
              <a:ext uri="{28A0092B-C50C-407E-A947-70E740481C1C}">
                <a14:useLocalDpi xmlns:a14="http://schemas.microsoft.com/office/drawing/2010/main"/>
              </a:ext>
            </a:extLst>
          </a:blip>
          <a:srcRect/>
          <a:stretch/>
        </p:blipFill>
        <p:spPr>
          <a:xfrm>
            <a:off x="3142900" y="1103703"/>
            <a:ext cx="801770" cy="731520"/>
          </a:xfrm>
          <a:custGeom>
            <a:avLst/>
            <a:gdLst/>
            <a:ahLst/>
            <a:cxnLst>
              <a:cxn ang="3">
                <a:pos x="hc" y="t"/>
              </a:cxn>
              <a:cxn ang="cd2">
                <a:pos x="l" y="vc"/>
              </a:cxn>
              <a:cxn ang="cd4">
                <a:pos x="hc" y="b"/>
              </a:cxn>
              <a:cxn ang="0">
                <a:pos x="r" y="vc"/>
              </a:cxn>
            </a:cxnLst>
            <a:rect l="l" t="t" r="r" b="b"/>
            <a:pathLst>
              <a:path w="3402" h="2926">
                <a:moveTo>
                  <a:pt x="0" y="0"/>
                </a:moveTo>
                <a:lnTo>
                  <a:pt x="3402" y="0"/>
                </a:lnTo>
                <a:lnTo>
                  <a:pt x="3402" y="2926"/>
                </a:lnTo>
                <a:lnTo>
                  <a:pt x="0" y="2926"/>
                </a:lnTo>
                <a:lnTo>
                  <a:pt x="0" y="0"/>
                </a:lnTo>
                <a:close/>
              </a:path>
            </a:pathLst>
          </a:custGeom>
          <a:solidFill>
            <a:schemeClr val="accent1">
              <a:alpha val="15000"/>
            </a:schemeClr>
          </a:solidFill>
          <a:ln w="3175" cap="flat" cmpd="sng" algn="ctr">
            <a:solidFill>
              <a:schemeClr val="tx1">
                <a:lumMod val="40000"/>
                <a:lumOff val="60000"/>
                <a:alpha val="20000"/>
              </a:schemeClr>
            </a:solidFill>
            <a:prstDash val="solid"/>
            <a:round/>
            <a:headEnd type="none" w="med" len="med"/>
            <a:tailEnd type="none" w="med" len="med"/>
          </a:ln>
        </p:spPr>
      </p:pic>
      <p:sp>
        <p:nvSpPr>
          <p:cNvPr id="4" name="TextBox 33">
            <a:extLst>
              <a:ext uri="{FF2B5EF4-FFF2-40B4-BE49-F238E27FC236}">
                <a16:creationId xmlns:a16="http://schemas.microsoft.com/office/drawing/2014/main" id="{A7107880-F1F2-C45E-E8C3-33608AEC8954}"/>
              </a:ext>
            </a:extLst>
          </p:cNvPr>
          <p:cNvSpPr txBox="1"/>
          <p:nvPr/>
        </p:nvSpPr>
        <p:spPr>
          <a:xfrm>
            <a:off x="5807045" y="1843743"/>
            <a:ext cx="1156812" cy="477054"/>
          </a:xfrm>
          <a:prstGeom prst="rect">
            <a:avLst/>
          </a:prstGeom>
          <a:noFill/>
        </p:spPr>
        <p:txBody>
          <a:bodyPr wrap="square" anchor="ctr" anchorCtr="0">
            <a:spAutoFit/>
          </a:bodyPr>
          <a:lstStyle/>
          <a:p>
            <a:pPr algn="ctr">
              <a:lnSpc>
                <a:spcPts val="1000"/>
              </a:lnSpc>
            </a:pPr>
            <a:r>
              <a:rPr lang="en-US" altLang="zh-TW" sz="900" b="1" dirty="0">
                <a:solidFill>
                  <a:srgbClr val="454545"/>
                </a:solidFill>
                <a:latin typeface="IBM Plex Sans" panose="020B0503050203000203" pitchFamily="34" charset="0"/>
                <a:ea typeface="微軟正黑體" panose="020B0604030504040204" pitchFamily="34" charset="-120"/>
              </a:rPr>
              <a:t>Credit Management Track</a:t>
            </a:r>
            <a:endParaRPr lang="zh-TW" altLang="en-US" sz="900" b="1" dirty="0">
              <a:solidFill>
                <a:srgbClr val="454545"/>
              </a:solidFill>
              <a:latin typeface="IBM Plex Sans" panose="020B0503050203000203" pitchFamily="34" charset="0"/>
              <a:ea typeface="微軟正黑體" panose="020B0604030504040204" pitchFamily="34" charset="-120"/>
            </a:endParaRPr>
          </a:p>
        </p:txBody>
      </p:sp>
      <p:pic>
        <p:nvPicPr>
          <p:cNvPr id="5" name="內容版面配置區 7" descr="一張含有 文字, 螢幕擷取畫面, 軟體, 電腦圖示 的圖片&#10;&#10;自動產生的描述">
            <a:extLst>
              <a:ext uri="{FF2B5EF4-FFF2-40B4-BE49-F238E27FC236}">
                <a16:creationId xmlns:a16="http://schemas.microsoft.com/office/drawing/2014/main" id="{007F3451-79E6-9888-9BD2-76B72F850EF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26134" y="1115998"/>
            <a:ext cx="897211" cy="706931"/>
          </a:xfrm>
          <a:prstGeom prst="rect">
            <a:avLst/>
          </a:prstGeom>
          <a:ln>
            <a:solidFill>
              <a:schemeClr val="bg1">
                <a:lumMod val="75000"/>
              </a:schemeClr>
            </a:solidFill>
          </a:ln>
        </p:spPr>
      </p:pic>
      <p:pic>
        <p:nvPicPr>
          <p:cNvPr id="6" name="图片 5">
            <a:extLst>
              <a:ext uri="{FF2B5EF4-FFF2-40B4-BE49-F238E27FC236}">
                <a16:creationId xmlns:a16="http://schemas.microsoft.com/office/drawing/2014/main" id="{C135C094-4DE7-48D9-ADB2-B439456F7D96}"/>
              </a:ext>
            </a:extLst>
          </p:cNvPr>
          <p:cNvPicPr>
            <a:picLocks noChangeAspect="1"/>
          </p:cNvPicPr>
          <p:nvPr/>
        </p:nvPicPr>
        <p:blipFill>
          <a:blip r:embed="rId22"/>
          <a:stretch>
            <a:fillRect/>
          </a:stretch>
        </p:blipFill>
        <p:spPr>
          <a:xfrm>
            <a:off x="4001255" y="1108183"/>
            <a:ext cx="861729" cy="713395"/>
          </a:xfrm>
          <a:prstGeom prst="rect">
            <a:avLst/>
          </a:prstGeom>
          <a:ln>
            <a:solidFill>
              <a:schemeClr val="bg1">
                <a:lumMod val="85000"/>
              </a:schemeClr>
            </a:solidFill>
          </a:ln>
        </p:spPr>
      </p:pic>
      <p:grpSp>
        <p:nvGrpSpPr>
          <p:cNvPr id="7" name="组合 6">
            <a:extLst>
              <a:ext uri="{FF2B5EF4-FFF2-40B4-BE49-F238E27FC236}">
                <a16:creationId xmlns:a16="http://schemas.microsoft.com/office/drawing/2014/main" id="{2446A478-A218-18F7-8661-7F7085622AB7}"/>
              </a:ext>
            </a:extLst>
          </p:cNvPr>
          <p:cNvGrpSpPr/>
          <p:nvPr/>
        </p:nvGrpSpPr>
        <p:grpSpPr>
          <a:xfrm>
            <a:off x="4902218" y="1121854"/>
            <a:ext cx="943776" cy="725972"/>
            <a:chOff x="1438527" y="1827175"/>
            <a:chExt cx="3030011" cy="1963661"/>
          </a:xfrm>
        </p:grpSpPr>
        <p:pic>
          <p:nvPicPr>
            <p:cNvPr id="8" name="图片 7" descr="手机屏幕截图&#10;&#10;AI 生成的内容可能不正确。">
              <a:extLst>
                <a:ext uri="{FF2B5EF4-FFF2-40B4-BE49-F238E27FC236}">
                  <a16:creationId xmlns:a16="http://schemas.microsoft.com/office/drawing/2014/main" id="{8D958CE4-FD83-EF81-8579-B6712F624FCA}"/>
                </a:ext>
              </a:extLst>
            </p:cNvPr>
            <p:cNvPicPr>
              <a:picLocks noChangeAspect="1"/>
            </p:cNvPicPr>
            <p:nvPr/>
          </p:nvPicPr>
          <p:blipFill>
            <a:blip r:embed="rId23"/>
            <a:stretch>
              <a:fillRect/>
            </a:stretch>
          </p:blipFill>
          <p:spPr>
            <a:xfrm>
              <a:off x="1441207" y="2854836"/>
              <a:ext cx="3027331" cy="936000"/>
            </a:xfrm>
            <a:prstGeom prst="rect">
              <a:avLst/>
            </a:prstGeom>
            <a:ln>
              <a:solidFill>
                <a:schemeClr val="bg1">
                  <a:lumMod val="85000"/>
                </a:schemeClr>
              </a:solidFill>
            </a:ln>
          </p:spPr>
        </p:pic>
        <p:pic>
          <p:nvPicPr>
            <p:cNvPr id="9" name="图片 8" descr="图形用户界面&#10;&#10;AI 生成的内容可能不正确。">
              <a:extLst>
                <a:ext uri="{FF2B5EF4-FFF2-40B4-BE49-F238E27FC236}">
                  <a16:creationId xmlns:a16="http://schemas.microsoft.com/office/drawing/2014/main" id="{A3DCEFA7-73FF-208B-7FA9-231E35B75E9F}"/>
                </a:ext>
              </a:extLst>
            </p:cNvPr>
            <p:cNvPicPr>
              <a:picLocks noChangeAspect="1"/>
            </p:cNvPicPr>
            <p:nvPr/>
          </p:nvPicPr>
          <p:blipFill>
            <a:blip r:embed="rId24"/>
            <a:stretch>
              <a:fillRect/>
            </a:stretch>
          </p:blipFill>
          <p:spPr>
            <a:xfrm>
              <a:off x="1438527" y="1827175"/>
              <a:ext cx="3027330" cy="1376235"/>
            </a:xfrm>
            <a:prstGeom prst="rect">
              <a:avLst/>
            </a:prstGeom>
            <a:ln>
              <a:solidFill>
                <a:schemeClr val="bg1">
                  <a:lumMod val="85000"/>
                </a:schemeClr>
              </a:solidFill>
            </a:ln>
          </p:spPr>
        </p:pic>
      </p:grpSp>
    </p:spTree>
    <p:extLst>
      <p:ext uri="{BB962C8B-B14F-4D97-AF65-F5344CB8AC3E}">
        <p14:creationId xmlns:p14="http://schemas.microsoft.com/office/powerpoint/2010/main" val="76540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42416400-2D2B-4745-DD04-2DFDAC8685E8}"/>
              </a:ext>
            </a:extLst>
          </p:cNvPr>
          <p:cNvSpPr>
            <a:spLocks noGrp="1"/>
          </p:cNvSpPr>
          <p:nvPr>
            <p:ph type="title"/>
          </p:nvPr>
        </p:nvSpPr>
        <p:spPr/>
        <p:txBody>
          <a:bodyPr/>
          <a:lstStyle/>
          <a:p>
            <a:br>
              <a:rPr lang="en-US" altLang="zh-TW" b="1"/>
            </a:br>
            <a:r>
              <a:rPr lang="en-US" altLang="zh-TW"/>
              <a:t>Thank You!</a:t>
            </a:r>
            <a:endParaRPr lang="zh-TW" altLang="en-US" sz="1400" b="1"/>
          </a:p>
        </p:txBody>
      </p:sp>
    </p:spTree>
    <p:extLst>
      <p:ext uri="{BB962C8B-B14F-4D97-AF65-F5344CB8AC3E}">
        <p14:creationId xmlns:p14="http://schemas.microsoft.com/office/powerpoint/2010/main" val="420292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0A428-21B7-1A70-3DE1-804D760C7616}"/>
            </a:ext>
          </a:extLst>
        </p:cNvPr>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B0C742F9-2CAC-C165-96B6-A81F236882DA}"/>
              </a:ext>
            </a:extLst>
          </p:cNvPr>
          <p:cNvSpPr>
            <a:spLocks noGrp="1"/>
          </p:cNvSpPr>
          <p:nvPr>
            <p:ph idx="1"/>
          </p:nvPr>
        </p:nvSpPr>
        <p:spPr/>
        <p:txBody>
          <a:bodyPr vert="horz" lIns="0" tIns="0" rIns="0" bIns="0" rtlCol="0" anchor="t">
            <a:normAutofit/>
          </a:bodyPr>
          <a:lstStyle/>
          <a:p>
            <a:pPr marL="271145" indent="-271145">
              <a:defRPr/>
            </a:pPr>
            <a:r>
              <a:rPr kumimoji="1" lang="en-US" altLang="zh-CN" sz="2000" dirty="0"/>
              <a:t>Understand SAP’s UX strategy &amp; Benefits</a:t>
            </a:r>
            <a:endParaRPr kumimoji="1" lang="en-US" altLang="zh-TW" sz="2000" dirty="0"/>
          </a:p>
          <a:p>
            <a:pPr marL="271145" marR="0" lvl="0" indent="-271145" algn="l" defTabSz="685800" rtl="0" eaLnBrk="1" fontAlgn="auto" latinLnBrk="0" hangingPunct="1">
              <a:lnSpc>
                <a:spcPct val="90000"/>
              </a:lnSpc>
              <a:spcBef>
                <a:spcPts val="750"/>
              </a:spcBef>
              <a:spcAft>
                <a:spcPts val="0"/>
              </a:spcAft>
              <a:buClrTx/>
              <a:buSzTx/>
              <a:tabLst/>
              <a:defRPr/>
            </a:pPr>
            <a:r>
              <a:rPr kumimoji="1" lang="en-US" altLang="zh-TW" sz="2000" dirty="0"/>
              <a:t>SAP Fiori </a:t>
            </a:r>
            <a:r>
              <a:rPr kumimoji="1" lang="en-US" altLang="zh-CN" sz="2000" dirty="0"/>
              <a:t>Design System </a:t>
            </a:r>
          </a:p>
          <a:p>
            <a:pPr marL="271145" marR="0" lvl="0" indent="-271145" algn="l" defTabSz="685800" rtl="0" eaLnBrk="1" fontAlgn="auto" latinLnBrk="0" hangingPunct="1">
              <a:lnSpc>
                <a:spcPct val="90000"/>
              </a:lnSpc>
              <a:spcBef>
                <a:spcPts val="750"/>
              </a:spcBef>
              <a:spcAft>
                <a:spcPts val="0"/>
              </a:spcAft>
              <a:buClrTx/>
              <a:buSzTx/>
              <a:tabLst/>
              <a:defRPr/>
            </a:pPr>
            <a:r>
              <a:rPr lang="en-US" altLang="zh-CN" sz="2000" dirty="0"/>
              <a:t>Evolution of SAP Fiori</a:t>
            </a:r>
          </a:p>
          <a:p>
            <a:pPr marL="271145" marR="0" lvl="0" indent="-271145" algn="l" defTabSz="685800" rtl="0" eaLnBrk="1" fontAlgn="auto" latinLnBrk="0" hangingPunct="1">
              <a:lnSpc>
                <a:spcPct val="90000"/>
              </a:lnSpc>
              <a:spcBef>
                <a:spcPts val="750"/>
              </a:spcBef>
              <a:spcAft>
                <a:spcPts val="0"/>
              </a:spcAft>
              <a:buClrTx/>
              <a:buSzTx/>
              <a:tabLst/>
              <a:defRPr/>
            </a:pPr>
            <a:r>
              <a:rPr kumimoji="1" lang="en-US" altLang="zh-CN" sz="2000" dirty="0"/>
              <a:t>SAP Fiori vs</a:t>
            </a:r>
            <a:r>
              <a:rPr kumimoji="1" lang="zh-CN" altLang="en-US" sz="2000" dirty="0"/>
              <a:t> </a:t>
            </a:r>
            <a:r>
              <a:rPr kumimoji="1" lang="en-US" altLang="zh-CN" sz="2000" dirty="0"/>
              <a:t>SAP GUI Transaction</a:t>
            </a:r>
          </a:p>
          <a:p>
            <a:pPr marL="271145" marR="0" lvl="0" indent="-271145" algn="l" defTabSz="685800" rtl="0" eaLnBrk="1" fontAlgn="auto" latinLnBrk="0" hangingPunct="1">
              <a:lnSpc>
                <a:spcPct val="90000"/>
              </a:lnSpc>
              <a:spcBef>
                <a:spcPts val="750"/>
              </a:spcBef>
              <a:spcAft>
                <a:spcPts val="0"/>
              </a:spcAft>
              <a:buClrTx/>
              <a:buSzTx/>
              <a:tabLst/>
              <a:defRPr/>
            </a:pPr>
            <a:r>
              <a:rPr kumimoji="1" lang="en-US" altLang="zh-CN" sz="2000" dirty="0"/>
              <a:t>SAP Fiori APP Types</a:t>
            </a:r>
          </a:p>
          <a:p>
            <a:pPr marL="271145" marR="0" lvl="0" indent="-271145" algn="l" defTabSz="685800" rtl="0" eaLnBrk="1" fontAlgn="auto" latinLnBrk="0" hangingPunct="1">
              <a:lnSpc>
                <a:spcPct val="90000"/>
              </a:lnSpc>
              <a:spcBef>
                <a:spcPts val="750"/>
              </a:spcBef>
              <a:spcAft>
                <a:spcPts val="0"/>
              </a:spcAft>
              <a:buClrTx/>
              <a:buSzTx/>
              <a:tabLst/>
              <a:defRPr/>
            </a:pPr>
            <a:r>
              <a:rPr kumimoji="1" lang="en-US" altLang="zh-CN" sz="2000" dirty="0"/>
              <a:t>Rapid SAP Fiori Implementation Methodology</a:t>
            </a:r>
          </a:p>
          <a:p>
            <a:endParaRPr lang="zh-TW" altLang="en-US" sz="2000" dirty="0"/>
          </a:p>
        </p:txBody>
      </p:sp>
      <p:sp>
        <p:nvSpPr>
          <p:cNvPr id="3" name="標題 2">
            <a:extLst>
              <a:ext uri="{FF2B5EF4-FFF2-40B4-BE49-F238E27FC236}">
                <a16:creationId xmlns:a16="http://schemas.microsoft.com/office/drawing/2014/main" id="{9DB237A6-2E17-8944-68C1-780BC30EEFDF}"/>
              </a:ext>
            </a:extLst>
          </p:cNvPr>
          <p:cNvSpPr>
            <a:spLocks noGrp="1"/>
          </p:cNvSpPr>
          <p:nvPr>
            <p:ph type="title"/>
          </p:nvPr>
        </p:nvSpPr>
        <p:spPr/>
        <p:txBody>
          <a:bodyPr>
            <a:normAutofit/>
          </a:bodyPr>
          <a:lstStyle/>
          <a:p>
            <a:r>
              <a:rPr lang="en-US" altLang="zh-TW" sz="2400" b="1" dirty="0"/>
              <a:t>A</a:t>
            </a:r>
            <a:r>
              <a:rPr lang="en-US" altLang="zh-CN" sz="2400" b="1" dirty="0"/>
              <a:t>genda</a:t>
            </a:r>
            <a:endParaRPr lang="zh-TW" altLang="en-US" sz="2400" b="1" dirty="0"/>
          </a:p>
        </p:txBody>
      </p:sp>
      <p:sp>
        <p:nvSpPr>
          <p:cNvPr id="19" name="投影片編號版面配置區 18">
            <a:extLst>
              <a:ext uri="{FF2B5EF4-FFF2-40B4-BE49-F238E27FC236}">
                <a16:creationId xmlns:a16="http://schemas.microsoft.com/office/drawing/2014/main" id="{CEEBBDDF-1A4B-6671-C255-D2C32D553C5B}"/>
              </a:ext>
            </a:extLst>
          </p:cNvPr>
          <p:cNvSpPr>
            <a:spLocks noGrp="1"/>
          </p:cNvSpPr>
          <p:nvPr>
            <p:ph type="sldNum" sz="quarter" idx="12"/>
          </p:nvPr>
        </p:nvSpPr>
        <p:spPr/>
        <p:txBody>
          <a:bodyPr/>
          <a:lstStyle/>
          <a:p>
            <a:fld id="{EACF097E-CCF1-4241-87BD-030B3D15E719}" type="slidenum">
              <a:rPr lang="zh-TW" altLang="en-US" smtClean="0"/>
              <a:t>4</a:t>
            </a:fld>
            <a:endParaRPr lang="zh-TW" altLang="en-US"/>
          </a:p>
        </p:txBody>
      </p:sp>
    </p:spTree>
    <p:extLst>
      <p:ext uri="{BB962C8B-B14F-4D97-AF65-F5344CB8AC3E}">
        <p14:creationId xmlns:p14="http://schemas.microsoft.com/office/powerpoint/2010/main" val="266649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2AB0B-D425-66E7-877B-653F6C10B1B9}"/>
            </a:ext>
          </a:extLst>
        </p:cNvPr>
        <p:cNvGrpSpPr/>
        <p:nvPr/>
      </p:nvGrpSpPr>
      <p:grpSpPr>
        <a:xfrm>
          <a:off x="0" y="0"/>
          <a:ext cx="0" cy="0"/>
          <a:chOff x="0" y="0"/>
          <a:chExt cx="0" cy="0"/>
        </a:xfrm>
      </p:grpSpPr>
      <p:sp>
        <p:nvSpPr>
          <p:cNvPr id="19" name="投影片編號版面配置區 18">
            <a:extLst>
              <a:ext uri="{FF2B5EF4-FFF2-40B4-BE49-F238E27FC236}">
                <a16:creationId xmlns:a16="http://schemas.microsoft.com/office/drawing/2014/main" id="{8B657FFC-7FCD-863F-75ED-BA25F7AFCF19}"/>
              </a:ext>
            </a:extLst>
          </p:cNvPr>
          <p:cNvSpPr>
            <a:spLocks noGrp="1"/>
          </p:cNvSpPr>
          <p:nvPr>
            <p:ph type="sldNum" sz="quarter" idx="12"/>
          </p:nvPr>
        </p:nvSpPr>
        <p:spPr/>
        <p:txBody>
          <a:bodyPr/>
          <a:lstStyle/>
          <a:p>
            <a:fld id="{EACF097E-CCF1-4241-87BD-030B3D15E719}" type="slidenum">
              <a:rPr lang="zh-TW" altLang="en-US" smtClean="0"/>
              <a:t>5</a:t>
            </a:fld>
            <a:endParaRPr lang="zh-TW" altLang="en-US"/>
          </a:p>
        </p:txBody>
      </p:sp>
      <p:sp>
        <p:nvSpPr>
          <p:cNvPr id="6" name="標題 1">
            <a:extLst>
              <a:ext uri="{FF2B5EF4-FFF2-40B4-BE49-F238E27FC236}">
                <a16:creationId xmlns:a16="http://schemas.microsoft.com/office/drawing/2014/main" id="{114F5D23-A3A6-6C97-FC13-04E5F85F45A1}"/>
              </a:ext>
            </a:extLst>
          </p:cNvPr>
          <p:cNvSpPr>
            <a:spLocks noGrp="1"/>
          </p:cNvSpPr>
          <p:nvPr>
            <p:ph type="title"/>
          </p:nvPr>
        </p:nvSpPr>
        <p:spPr>
          <a:xfrm>
            <a:off x="239565" y="180730"/>
            <a:ext cx="8229600" cy="383182"/>
          </a:xfrm>
        </p:spPr>
        <p:txBody>
          <a:bodyPr vert="horz" lIns="0" tIns="0" rIns="0" bIns="0" rtlCol="0" anchor="ctr">
            <a:normAutofit/>
          </a:bodyPr>
          <a:lstStyle/>
          <a:p>
            <a:r>
              <a:rPr kumimoji="1" lang="en-US" altLang="zh-CN" sz="2100" dirty="0"/>
              <a:t>Understand SAP’s UX strategy</a:t>
            </a:r>
            <a:endParaRPr kumimoji="1" lang="zh-TW" altLang="en-US" sz="2100" dirty="0"/>
          </a:p>
        </p:txBody>
      </p:sp>
      <p:sp>
        <p:nvSpPr>
          <p:cNvPr id="4" name="文本框 3">
            <a:extLst>
              <a:ext uri="{FF2B5EF4-FFF2-40B4-BE49-F238E27FC236}">
                <a16:creationId xmlns:a16="http://schemas.microsoft.com/office/drawing/2014/main" id="{CBDEB7E8-2B9D-8B35-7C52-3E21997F27E9}"/>
              </a:ext>
            </a:extLst>
          </p:cNvPr>
          <p:cNvSpPr txBox="1"/>
          <p:nvPr/>
        </p:nvSpPr>
        <p:spPr>
          <a:xfrm>
            <a:off x="167848" y="502263"/>
            <a:ext cx="4688456" cy="369332"/>
          </a:xfrm>
          <a:prstGeom prst="rect">
            <a:avLst/>
          </a:prstGeom>
          <a:noFill/>
        </p:spPr>
        <p:txBody>
          <a:bodyPr wrap="square">
            <a:spAutoFit/>
          </a:bodyPr>
          <a:lstStyle/>
          <a:p>
            <a:r>
              <a:rPr lang="en-US" altLang="zh-TW" b="1" dirty="0">
                <a:solidFill>
                  <a:schemeClr val="bg1">
                    <a:lumMod val="50000"/>
                  </a:schemeClr>
                </a:solidFill>
                <a:latin typeface="IBM Plex Sans" panose="020B0503050203000203" pitchFamily="34" charset="0"/>
                <a:ea typeface="+mj-ea"/>
                <a:cs typeface="+mj-cs"/>
              </a:rPr>
              <a:t>- Why SAP Fiori ?</a:t>
            </a:r>
            <a:endParaRPr lang="zh-CN" altLang="en-US" b="1" dirty="0">
              <a:solidFill>
                <a:schemeClr val="bg1">
                  <a:lumMod val="50000"/>
                </a:schemeClr>
              </a:solidFill>
              <a:latin typeface="IBM Plex Sans" panose="020B0503050203000203" pitchFamily="34" charset="0"/>
              <a:ea typeface="+mj-ea"/>
              <a:cs typeface="+mj-cs"/>
            </a:endParaRPr>
          </a:p>
        </p:txBody>
      </p:sp>
      <p:sp>
        <p:nvSpPr>
          <p:cNvPr id="8" name="文本框 7">
            <a:extLst>
              <a:ext uri="{FF2B5EF4-FFF2-40B4-BE49-F238E27FC236}">
                <a16:creationId xmlns:a16="http://schemas.microsoft.com/office/drawing/2014/main" id="{B0ADD5D7-E0A1-2B6C-CE9F-B8E56D3E7429}"/>
              </a:ext>
            </a:extLst>
          </p:cNvPr>
          <p:cNvSpPr txBox="1"/>
          <p:nvPr/>
        </p:nvSpPr>
        <p:spPr>
          <a:xfrm>
            <a:off x="333833" y="2097521"/>
            <a:ext cx="4662373" cy="1473288"/>
          </a:xfrm>
          <a:prstGeom prst="rect">
            <a:avLst/>
          </a:prstGeom>
          <a:noFill/>
        </p:spPr>
        <p:txBody>
          <a:bodyPr wrap="square">
            <a:spAutoFit/>
          </a:bodyPr>
          <a:lstStyle/>
          <a:p>
            <a:pPr marL="342900" indent="-342900" algn="l" fontAlgn="base">
              <a:lnSpc>
                <a:spcPts val="2200"/>
              </a:lnSpc>
              <a:buFont typeface="Arial" panose="020B0604020202020204" pitchFamily="34" charset="0"/>
              <a:buChar char="•"/>
            </a:pPr>
            <a:r>
              <a:rPr kumimoji="1" lang="en-US" altLang="zh-CN" sz="1400" dirty="0"/>
              <a:t>It is a significant part of SAP's strategy to </a:t>
            </a:r>
            <a:r>
              <a:rPr kumimoji="1" lang="en-US" altLang="zh-CN" sz="1400" b="1" dirty="0">
                <a:solidFill>
                  <a:srgbClr val="0076CA"/>
                </a:solidFill>
              </a:rPr>
              <a:t>modernize</a:t>
            </a:r>
            <a:r>
              <a:rPr kumimoji="1" lang="en-US" altLang="zh-CN" sz="1400" dirty="0"/>
              <a:t> its software and make it </a:t>
            </a:r>
            <a:r>
              <a:rPr kumimoji="1" lang="en-US" altLang="zh-CN" sz="1400" b="1" dirty="0">
                <a:solidFill>
                  <a:srgbClr val="0076CA"/>
                </a:solidFill>
              </a:rPr>
              <a:t>more</a:t>
            </a:r>
            <a:r>
              <a:rPr kumimoji="1" lang="en-US" altLang="zh-CN" sz="1400" dirty="0">
                <a:solidFill>
                  <a:srgbClr val="0076CA"/>
                </a:solidFill>
              </a:rPr>
              <a:t> </a:t>
            </a:r>
            <a:r>
              <a:rPr kumimoji="1" lang="en-US" altLang="zh-CN" sz="1400" b="1" dirty="0">
                <a:solidFill>
                  <a:srgbClr val="0076CA"/>
                </a:solidFill>
              </a:rPr>
              <a:t>accessible</a:t>
            </a:r>
            <a:r>
              <a:rPr kumimoji="1" lang="en-US" altLang="zh-CN" sz="1400" dirty="0">
                <a:solidFill>
                  <a:srgbClr val="0076CA"/>
                </a:solidFill>
              </a:rPr>
              <a:t> </a:t>
            </a:r>
            <a:r>
              <a:rPr kumimoji="1" lang="en-US" altLang="zh-CN" sz="1400" dirty="0"/>
              <a:t>and </a:t>
            </a:r>
            <a:r>
              <a:rPr kumimoji="1" lang="en-US" altLang="zh-CN" sz="1400" b="1" dirty="0">
                <a:solidFill>
                  <a:srgbClr val="0076CA"/>
                </a:solidFill>
              </a:rPr>
              <a:t>user-centric</a:t>
            </a:r>
            <a:r>
              <a:rPr kumimoji="1" lang="en-US" altLang="zh-CN" sz="1400" dirty="0"/>
              <a:t>, </a:t>
            </a:r>
            <a:r>
              <a:rPr kumimoji="1" lang="en-US" altLang="zh-CN" sz="1400" b="1" dirty="0">
                <a:solidFill>
                  <a:srgbClr val="0076CA"/>
                </a:solidFill>
              </a:rPr>
              <a:t>aligning with the evolving needs and expectations </a:t>
            </a:r>
            <a:r>
              <a:rPr kumimoji="1" lang="en-US" altLang="zh-CN" sz="1400" dirty="0"/>
              <a:t>of businesses and their users</a:t>
            </a:r>
            <a:r>
              <a:rPr lang="en-US" altLang="zh-CN" sz="1200" b="0" i="0" dirty="0">
                <a:solidFill>
                  <a:srgbClr val="060607"/>
                </a:solidFill>
                <a:effectLst/>
                <a:latin typeface="inherit"/>
              </a:rPr>
              <a:t>.</a:t>
            </a:r>
          </a:p>
        </p:txBody>
      </p:sp>
      <p:sp>
        <p:nvSpPr>
          <p:cNvPr id="18" name="文本框 17">
            <a:extLst>
              <a:ext uri="{FF2B5EF4-FFF2-40B4-BE49-F238E27FC236}">
                <a16:creationId xmlns:a16="http://schemas.microsoft.com/office/drawing/2014/main" id="{243624FB-742A-A93C-5B03-1950A3F87615}"/>
              </a:ext>
            </a:extLst>
          </p:cNvPr>
          <p:cNvSpPr txBox="1"/>
          <p:nvPr/>
        </p:nvSpPr>
        <p:spPr>
          <a:xfrm>
            <a:off x="338379" y="1186089"/>
            <a:ext cx="6043567" cy="909031"/>
          </a:xfrm>
          <a:prstGeom prst="rect">
            <a:avLst/>
          </a:prstGeom>
          <a:noFill/>
        </p:spPr>
        <p:txBody>
          <a:bodyPr wrap="square">
            <a:spAutoFit/>
          </a:bodyPr>
          <a:lstStyle/>
          <a:p>
            <a:pPr marL="342900" indent="-342900" algn="l" fontAlgn="base">
              <a:lnSpc>
                <a:spcPts val="2200"/>
              </a:lnSpc>
              <a:spcAft>
                <a:spcPts val="1200"/>
              </a:spcAft>
              <a:buFont typeface="Arial" panose="020B0604020202020204" pitchFamily="34" charset="0"/>
              <a:buChar char="•"/>
            </a:pPr>
            <a:r>
              <a:rPr kumimoji="1" lang="en-US" altLang="zh-CN" sz="1400" dirty="0"/>
              <a:t>SAP Fiori UI is designed to</a:t>
            </a:r>
            <a:r>
              <a:rPr kumimoji="1" lang="en-US" altLang="zh-CN" sz="1400" b="1" dirty="0">
                <a:solidFill>
                  <a:srgbClr val="0076CA"/>
                </a:solidFill>
              </a:rPr>
              <a:t> improve the overall user experience </a:t>
            </a:r>
            <a:r>
              <a:rPr kumimoji="1" lang="en-US" altLang="zh-CN" sz="1400" dirty="0"/>
              <a:t>and make enterprise software applications more </a:t>
            </a:r>
            <a:r>
              <a:rPr kumimoji="1" lang="en-US" altLang="zh-CN" sz="1400" b="1" dirty="0">
                <a:solidFill>
                  <a:srgbClr val="0076CA"/>
                </a:solidFill>
              </a:rPr>
              <a:t>user-friendly</a:t>
            </a:r>
            <a:r>
              <a:rPr kumimoji="1" lang="en-US" altLang="zh-CN" sz="1400" dirty="0"/>
              <a:t> and </a:t>
            </a:r>
            <a:r>
              <a:rPr kumimoji="1" lang="en-US" altLang="zh-CN" sz="1400" b="1" dirty="0">
                <a:solidFill>
                  <a:srgbClr val="0076CA"/>
                </a:solidFill>
              </a:rPr>
              <a:t>intuitive</a:t>
            </a:r>
            <a:r>
              <a:rPr kumimoji="1" lang="en-US" altLang="zh-CN" sz="1400" b="1" dirty="0">
                <a:solidFill>
                  <a:srgbClr val="00B0F0"/>
                </a:solidFill>
              </a:rPr>
              <a:t>.</a:t>
            </a:r>
          </a:p>
        </p:txBody>
      </p:sp>
      <p:grpSp>
        <p:nvGrpSpPr>
          <p:cNvPr id="25" name="组合 24">
            <a:extLst>
              <a:ext uri="{FF2B5EF4-FFF2-40B4-BE49-F238E27FC236}">
                <a16:creationId xmlns:a16="http://schemas.microsoft.com/office/drawing/2014/main" id="{D8CE89F1-F44B-E206-A178-C568B62224AD}"/>
              </a:ext>
            </a:extLst>
          </p:cNvPr>
          <p:cNvGrpSpPr/>
          <p:nvPr/>
        </p:nvGrpSpPr>
        <p:grpSpPr>
          <a:xfrm>
            <a:off x="5003931" y="1774408"/>
            <a:ext cx="4501569" cy="3589191"/>
            <a:chOff x="5003931" y="1774408"/>
            <a:chExt cx="4501569" cy="3589191"/>
          </a:xfrm>
        </p:grpSpPr>
        <p:pic>
          <p:nvPicPr>
            <p:cNvPr id="17" name="图片 16" descr="图示&#10;&#10;AI 生成的内容可能不正确。">
              <a:extLst>
                <a:ext uri="{FF2B5EF4-FFF2-40B4-BE49-F238E27FC236}">
                  <a16:creationId xmlns:a16="http://schemas.microsoft.com/office/drawing/2014/main" id="{97B21C9E-BE26-53BF-2C8E-CF7EF5F4E312}"/>
                </a:ext>
              </a:extLst>
            </p:cNvPr>
            <p:cNvPicPr>
              <a:picLocks noChangeAspect="1"/>
            </p:cNvPicPr>
            <p:nvPr/>
          </p:nvPicPr>
          <p:blipFill>
            <a:blip r:embed="rId3"/>
            <a:stretch>
              <a:fillRect/>
            </a:stretch>
          </p:blipFill>
          <p:spPr>
            <a:xfrm>
              <a:off x="5700506" y="2257780"/>
              <a:ext cx="3034247" cy="2374628"/>
            </a:xfrm>
            <a:prstGeom prst="rect">
              <a:avLst/>
            </a:prstGeom>
          </p:spPr>
        </p:pic>
        <p:sp>
          <p:nvSpPr>
            <p:cNvPr id="22" name="任意多边形: 形状 21">
              <a:extLst>
                <a:ext uri="{FF2B5EF4-FFF2-40B4-BE49-F238E27FC236}">
                  <a16:creationId xmlns:a16="http://schemas.microsoft.com/office/drawing/2014/main" id="{84DD9FC8-E4E6-C02A-5FBB-371E3B323DA1}"/>
                </a:ext>
              </a:extLst>
            </p:cNvPr>
            <p:cNvSpPr/>
            <p:nvPr/>
          </p:nvSpPr>
          <p:spPr>
            <a:xfrm rot="1893376">
              <a:off x="5026003" y="1774408"/>
              <a:ext cx="4383254" cy="3341373"/>
            </a:xfrm>
            <a:custGeom>
              <a:avLst/>
              <a:gdLst>
                <a:gd name="connsiteX0" fmla="*/ 4727305 w 5075440"/>
                <a:gd name="connsiteY0" fmla="*/ 1112736 h 3895394"/>
                <a:gd name="connsiteX1" fmla="*/ 4769151 w 5075440"/>
                <a:gd name="connsiteY1" fmla="*/ 1162962 h 3895394"/>
                <a:gd name="connsiteX2" fmla="*/ 5075440 w 5075440"/>
                <a:gd name="connsiteY2" fmla="*/ 2044979 h 3895394"/>
                <a:gd name="connsiteX3" fmla="*/ 2537720 w 5075440"/>
                <a:gd name="connsiteY3" fmla="*/ 3895394 h 3895394"/>
                <a:gd name="connsiteX4" fmla="*/ 0 w 5075440"/>
                <a:gd name="connsiteY4" fmla="*/ 2044979 h 3895394"/>
                <a:gd name="connsiteX5" fmla="*/ 579492 w 5075440"/>
                <a:gd name="connsiteY5" fmla="*/ 867943 h 3895394"/>
                <a:gd name="connsiteX6" fmla="*/ 695137 w 5075440"/>
                <a:gd name="connsiteY6" fmla="*/ 775164 h 3895394"/>
                <a:gd name="connsiteX7" fmla="*/ 656826 w 5075440"/>
                <a:gd name="connsiteY7" fmla="*/ 815831 h 3895394"/>
                <a:gd name="connsiteX8" fmla="*/ 258695 w 5075440"/>
                <a:gd name="connsiteY8" fmla="*/ 1850415 h 3895394"/>
                <a:gd name="connsiteX9" fmla="*/ 2589882 w 5075440"/>
                <a:gd name="connsiteY9" fmla="*/ 3700830 h 3895394"/>
                <a:gd name="connsiteX10" fmla="*/ 4921069 w 5075440"/>
                <a:gd name="connsiteY10" fmla="*/ 1850415 h 3895394"/>
                <a:gd name="connsiteX11" fmla="*/ 4737873 w 5075440"/>
                <a:gd name="connsiteY11" fmla="*/ 1130150 h 3895394"/>
                <a:gd name="connsiteX12" fmla="*/ 3283106 w 5075440"/>
                <a:gd name="connsiteY12" fmla="*/ 83191 h 3895394"/>
                <a:gd name="connsiteX13" fmla="*/ 4639708 w 5075440"/>
                <a:gd name="connsiteY13" fmla="*/ 968398 h 3895394"/>
                <a:gd name="connsiteX14" fmla="*/ 4727305 w 5075440"/>
                <a:gd name="connsiteY14" fmla="*/ 1112736 h 3895394"/>
                <a:gd name="connsiteX15" fmla="*/ 4642037 w 5075440"/>
                <a:gd name="connsiteY15" fmla="*/ 1010394 h 3895394"/>
                <a:gd name="connsiteX16" fmla="*/ 2537720 w 5075440"/>
                <a:gd name="connsiteY16" fmla="*/ 194564 h 3895394"/>
                <a:gd name="connsiteX17" fmla="*/ 743281 w 5075440"/>
                <a:gd name="connsiteY17" fmla="*/ 736538 h 3895394"/>
                <a:gd name="connsiteX18" fmla="*/ 695137 w 5075440"/>
                <a:gd name="connsiteY18" fmla="*/ 775164 h 3895394"/>
                <a:gd name="connsiteX19" fmla="*/ 791025 w 5075440"/>
                <a:gd name="connsiteY19" fmla="*/ 673379 h 3895394"/>
                <a:gd name="connsiteX20" fmla="*/ 2589882 w 5075440"/>
                <a:gd name="connsiteY20" fmla="*/ 0 h 3895394"/>
                <a:gd name="connsiteX21" fmla="*/ 3283106 w 5075440"/>
                <a:gd name="connsiteY21" fmla="*/ 83191 h 389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75440" h="3895394">
                  <a:moveTo>
                    <a:pt x="4727305" y="1112736"/>
                  </a:moveTo>
                  <a:lnTo>
                    <a:pt x="4769151" y="1162962"/>
                  </a:lnTo>
                  <a:cubicBezTo>
                    <a:pt x="4964485" y="1425153"/>
                    <a:pt x="5075440" y="1725618"/>
                    <a:pt x="5075440" y="2044979"/>
                  </a:cubicBezTo>
                  <a:cubicBezTo>
                    <a:pt x="5075440" y="3066935"/>
                    <a:pt x="3939264" y="3895394"/>
                    <a:pt x="2537720" y="3895394"/>
                  </a:cubicBezTo>
                  <a:cubicBezTo>
                    <a:pt x="1136176" y="3895394"/>
                    <a:pt x="0" y="3066935"/>
                    <a:pt x="0" y="2044979"/>
                  </a:cubicBezTo>
                  <a:cubicBezTo>
                    <a:pt x="0" y="1597873"/>
                    <a:pt x="217471" y="1187804"/>
                    <a:pt x="579492" y="867943"/>
                  </a:cubicBezTo>
                  <a:lnTo>
                    <a:pt x="695137" y="775164"/>
                  </a:lnTo>
                  <a:lnTo>
                    <a:pt x="656826" y="815831"/>
                  </a:lnTo>
                  <a:cubicBezTo>
                    <a:pt x="405466" y="1111159"/>
                    <a:pt x="258695" y="1467182"/>
                    <a:pt x="258695" y="1850415"/>
                  </a:cubicBezTo>
                  <a:cubicBezTo>
                    <a:pt x="258695" y="2872371"/>
                    <a:pt x="1302403" y="3700830"/>
                    <a:pt x="2589882" y="3700830"/>
                  </a:cubicBezTo>
                  <a:cubicBezTo>
                    <a:pt x="3877361" y="3700830"/>
                    <a:pt x="4921069" y="2872371"/>
                    <a:pt x="4921069" y="1850415"/>
                  </a:cubicBezTo>
                  <a:cubicBezTo>
                    <a:pt x="4921070" y="1594926"/>
                    <a:pt x="4855838" y="1351531"/>
                    <a:pt x="4737873" y="1130150"/>
                  </a:cubicBezTo>
                  <a:close/>
                  <a:moveTo>
                    <a:pt x="3283106" y="83191"/>
                  </a:moveTo>
                  <a:cubicBezTo>
                    <a:pt x="3867077" y="227366"/>
                    <a:pt x="4352608" y="548891"/>
                    <a:pt x="4639708" y="968398"/>
                  </a:cubicBezTo>
                  <a:lnTo>
                    <a:pt x="4727305" y="1112736"/>
                  </a:lnTo>
                  <a:lnTo>
                    <a:pt x="4642037" y="1010394"/>
                  </a:lnTo>
                  <a:cubicBezTo>
                    <a:pt x="4185991" y="518181"/>
                    <a:pt x="3413685" y="194564"/>
                    <a:pt x="2537720" y="194564"/>
                  </a:cubicBezTo>
                  <a:cubicBezTo>
                    <a:pt x="1836948" y="194564"/>
                    <a:pt x="1202518" y="401679"/>
                    <a:pt x="743281" y="736538"/>
                  </a:cubicBezTo>
                  <a:lnTo>
                    <a:pt x="695137" y="775164"/>
                  </a:lnTo>
                  <a:lnTo>
                    <a:pt x="791025" y="673379"/>
                  </a:lnTo>
                  <a:cubicBezTo>
                    <a:pt x="1218599" y="262130"/>
                    <a:pt x="1865675" y="0"/>
                    <a:pt x="2589882" y="0"/>
                  </a:cubicBezTo>
                  <a:cubicBezTo>
                    <a:pt x="2831284" y="0"/>
                    <a:pt x="3064116" y="29126"/>
                    <a:pt x="3283106" y="83191"/>
                  </a:cubicBezTo>
                  <a:close/>
                </a:path>
              </a:pathLst>
            </a:custGeom>
            <a:solidFill>
              <a:srgbClr val="84CCFF">
                <a:alpha val="1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3" name="任意多边形: 形状 22">
              <a:extLst>
                <a:ext uri="{FF2B5EF4-FFF2-40B4-BE49-F238E27FC236}">
                  <a16:creationId xmlns:a16="http://schemas.microsoft.com/office/drawing/2014/main" id="{B05FCDC3-CDF4-8FD4-A7E4-5C41223A8D3F}"/>
                </a:ext>
              </a:extLst>
            </p:cNvPr>
            <p:cNvSpPr/>
            <p:nvPr/>
          </p:nvSpPr>
          <p:spPr>
            <a:xfrm rot="1893376">
              <a:off x="5122246" y="1900122"/>
              <a:ext cx="4383254" cy="3341373"/>
            </a:xfrm>
            <a:custGeom>
              <a:avLst/>
              <a:gdLst>
                <a:gd name="connsiteX0" fmla="*/ 4727305 w 5075440"/>
                <a:gd name="connsiteY0" fmla="*/ 1112736 h 3895394"/>
                <a:gd name="connsiteX1" fmla="*/ 4769151 w 5075440"/>
                <a:gd name="connsiteY1" fmla="*/ 1162962 h 3895394"/>
                <a:gd name="connsiteX2" fmla="*/ 5075440 w 5075440"/>
                <a:gd name="connsiteY2" fmla="*/ 2044979 h 3895394"/>
                <a:gd name="connsiteX3" fmla="*/ 2537720 w 5075440"/>
                <a:gd name="connsiteY3" fmla="*/ 3895394 h 3895394"/>
                <a:gd name="connsiteX4" fmla="*/ 0 w 5075440"/>
                <a:gd name="connsiteY4" fmla="*/ 2044979 h 3895394"/>
                <a:gd name="connsiteX5" fmla="*/ 579492 w 5075440"/>
                <a:gd name="connsiteY5" fmla="*/ 867943 h 3895394"/>
                <a:gd name="connsiteX6" fmla="*/ 695137 w 5075440"/>
                <a:gd name="connsiteY6" fmla="*/ 775164 h 3895394"/>
                <a:gd name="connsiteX7" fmla="*/ 656826 w 5075440"/>
                <a:gd name="connsiteY7" fmla="*/ 815831 h 3895394"/>
                <a:gd name="connsiteX8" fmla="*/ 258695 w 5075440"/>
                <a:gd name="connsiteY8" fmla="*/ 1850415 h 3895394"/>
                <a:gd name="connsiteX9" fmla="*/ 2589882 w 5075440"/>
                <a:gd name="connsiteY9" fmla="*/ 3700830 h 3895394"/>
                <a:gd name="connsiteX10" fmla="*/ 4921069 w 5075440"/>
                <a:gd name="connsiteY10" fmla="*/ 1850415 h 3895394"/>
                <a:gd name="connsiteX11" fmla="*/ 4737873 w 5075440"/>
                <a:gd name="connsiteY11" fmla="*/ 1130150 h 3895394"/>
                <a:gd name="connsiteX12" fmla="*/ 3283106 w 5075440"/>
                <a:gd name="connsiteY12" fmla="*/ 83191 h 3895394"/>
                <a:gd name="connsiteX13" fmla="*/ 4639708 w 5075440"/>
                <a:gd name="connsiteY13" fmla="*/ 968398 h 3895394"/>
                <a:gd name="connsiteX14" fmla="*/ 4727305 w 5075440"/>
                <a:gd name="connsiteY14" fmla="*/ 1112736 h 3895394"/>
                <a:gd name="connsiteX15" fmla="*/ 4642037 w 5075440"/>
                <a:gd name="connsiteY15" fmla="*/ 1010394 h 3895394"/>
                <a:gd name="connsiteX16" fmla="*/ 2537720 w 5075440"/>
                <a:gd name="connsiteY16" fmla="*/ 194564 h 3895394"/>
                <a:gd name="connsiteX17" fmla="*/ 743281 w 5075440"/>
                <a:gd name="connsiteY17" fmla="*/ 736538 h 3895394"/>
                <a:gd name="connsiteX18" fmla="*/ 695137 w 5075440"/>
                <a:gd name="connsiteY18" fmla="*/ 775164 h 3895394"/>
                <a:gd name="connsiteX19" fmla="*/ 791025 w 5075440"/>
                <a:gd name="connsiteY19" fmla="*/ 673379 h 3895394"/>
                <a:gd name="connsiteX20" fmla="*/ 2589882 w 5075440"/>
                <a:gd name="connsiteY20" fmla="*/ 0 h 3895394"/>
                <a:gd name="connsiteX21" fmla="*/ 3283106 w 5075440"/>
                <a:gd name="connsiteY21" fmla="*/ 83191 h 389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75440" h="3895394">
                  <a:moveTo>
                    <a:pt x="4727305" y="1112736"/>
                  </a:moveTo>
                  <a:lnTo>
                    <a:pt x="4769151" y="1162962"/>
                  </a:lnTo>
                  <a:cubicBezTo>
                    <a:pt x="4964485" y="1425153"/>
                    <a:pt x="5075440" y="1725618"/>
                    <a:pt x="5075440" y="2044979"/>
                  </a:cubicBezTo>
                  <a:cubicBezTo>
                    <a:pt x="5075440" y="3066935"/>
                    <a:pt x="3939264" y="3895394"/>
                    <a:pt x="2537720" y="3895394"/>
                  </a:cubicBezTo>
                  <a:cubicBezTo>
                    <a:pt x="1136176" y="3895394"/>
                    <a:pt x="0" y="3066935"/>
                    <a:pt x="0" y="2044979"/>
                  </a:cubicBezTo>
                  <a:cubicBezTo>
                    <a:pt x="0" y="1597873"/>
                    <a:pt x="217471" y="1187804"/>
                    <a:pt x="579492" y="867943"/>
                  </a:cubicBezTo>
                  <a:lnTo>
                    <a:pt x="695137" y="775164"/>
                  </a:lnTo>
                  <a:lnTo>
                    <a:pt x="656826" y="815831"/>
                  </a:lnTo>
                  <a:cubicBezTo>
                    <a:pt x="405466" y="1111159"/>
                    <a:pt x="258695" y="1467182"/>
                    <a:pt x="258695" y="1850415"/>
                  </a:cubicBezTo>
                  <a:cubicBezTo>
                    <a:pt x="258695" y="2872371"/>
                    <a:pt x="1302403" y="3700830"/>
                    <a:pt x="2589882" y="3700830"/>
                  </a:cubicBezTo>
                  <a:cubicBezTo>
                    <a:pt x="3877361" y="3700830"/>
                    <a:pt x="4921069" y="2872371"/>
                    <a:pt x="4921069" y="1850415"/>
                  </a:cubicBezTo>
                  <a:cubicBezTo>
                    <a:pt x="4921070" y="1594926"/>
                    <a:pt x="4855838" y="1351531"/>
                    <a:pt x="4737873" y="1130150"/>
                  </a:cubicBezTo>
                  <a:close/>
                  <a:moveTo>
                    <a:pt x="3283106" y="83191"/>
                  </a:moveTo>
                  <a:cubicBezTo>
                    <a:pt x="3867077" y="227366"/>
                    <a:pt x="4352608" y="548891"/>
                    <a:pt x="4639708" y="968398"/>
                  </a:cubicBezTo>
                  <a:lnTo>
                    <a:pt x="4727305" y="1112736"/>
                  </a:lnTo>
                  <a:lnTo>
                    <a:pt x="4642037" y="1010394"/>
                  </a:lnTo>
                  <a:cubicBezTo>
                    <a:pt x="4185991" y="518181"/>
                    <a:pt x="3413685" y="194564"/>
                    <a:pt x="2537720" y="194564"/>
                  </a:cubicBezTo>
                  <a:cubicBezTo>
                    <a:pt x="1836948" y="194564"/>
                    <a:pt x="1202518" y="401679"/>
                    <a:pt x="743281" y="736538"/>
                  </a:cubicBezTo>
                  <a:lnTo>
                    <a:pt x="695137" y="775164"/>
                  </a:lnTo>
                  <a:lnTo>
                    <a:pt x="791025" y="673379"/>
                  </a:lnTo>
                  <a:cubicBezTo>
                    <a:pt x="1218599" y="262130"/>
                    <a:pt x="1865675" y="0"/>
                    <a:pt x="2589882" y="0"/>
                  </a:cubicBezTo>
                  <a:cubicBezTo>
                    <a:pt x="2831284" y="0"/>
                    <a:pt x="3064116" y="29126"/>
                    <a:pt x="3283106" y="83191"/>
                  </a:cubicBezTo>
                  <a:close/>
                </a:path>
              </a:pathLst>
            </a:custGeom>
            <a:solidFill>
              <a:srgbClr val="84CCFF">
                <a:alpha val="1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4" name="任意多边形: 形状 23">
              <a:extLst>
                <a:ext uri="{FF2B5EF4-FFF2-40B4-BE49-F238E27FC236}">
                  <a16:creationId xmlns:a16="http://schemas.microsoft.com/office/drawing/2014/main" id="{099E752B-C2AF-8890-6FB1-85FA13501B17}"/>
                </a:ext>
              </a:extLst>
            </p:cNvPr>
            <p:cNvSpPr/>
            <p:nvPr/>
          </p:nvSpPr>
          <p:spPr>
            <a:xfrm rot="1893376">
              <a:off x="5003931" y="2022226"/>
              <a:ext cx="4383254" cy="3341373"/>
            </a:xfrm>
            <a:custGeom>
              <a:avLst/>
              <a:gdLst>
                <a:gd name="connsiteX0" fmla="*/ 4727305 w 5075440"/>
                <a:gd name="connsiteY0" fmla="*/ 1112736 h 3895394"/>
                <a:gd name="connsiteX1" fmla="*/ 4769151 w 5075440"/>
                <a:gd name="connsiteY1" fmla="*/ 1162962 h 3895394"/>
                <a:gd name="connsiteX2" fmla="*/ 5075440 w 5075440"/>
                <a:gd name="connsiteY2" fmla="*/ 2044979 h 3895394"/>
                <a:gd name="connsiteX3" fmla="*/ 2537720 w 5075440"/>
                <a:gd name="connsiteY3" fmla="*/ 3895394 h 3895394"/>
                <a:gd name="connsiteX4" fmla="*/ 0 w 5075440"/>
                <a:gd name="connsiteY4" fmla="*/ 2044979 h 3895394"/>
                <a:gd name="connsiteX5" fmla="*/ 579492 w 5075440"/>
                <a:gd name="connsiteY5" fmla="*/ 867943 h 3895394"/>
                <a:gd name="connsiteX6" fmla="*/ 695137 w 5075440"/>
                <a:gd name="connsiteY6" fmla="*/ 775164 h 3895394"/>
                <a:gd name="connsiteX7" fmla="*/ 656826 w 5075440"/>
                <a:gd name="connsiteY7" fmla="*/ 815831 h 3895394"/>
                <a:gd name="connsiteX8" fmla="*/ 258695 w 5075440"/>
                <a:gd name="connsiteY8" fmla="*/ 1850415 h 3895394"/>
                <a:gd name="connsiteX9" fmla="*/ 2589882 w 5075440"/>
                <a:gd name="connsiteY9" fmla="*/ 3700830 h 3895394"/>
                <a:gd name="connsiteX10" fmla="*/ 4921069 w 5075440"/>
                <a:gd name="connsiteY10" fmla="*/ 1850415 h 3895394"/>
                <a:gd name="connsiteX11" fmla="*/ 4737873 w 5075440"/>
                <a:gd name="connsiteY11" fmla="*/ 1130150 h 3895394"/>
                <a:gd name="connsiteX12" fmla="*/ 3283106 w 5075440"/>
                <a:gd name="connsiteY12" fmla="*/ 83191 h 3895394"/>
                <a:gd name="connsiteX13" fmla="*/ 4639708 w 5075440"/>
                <a:gd name="connsiteY13" fmla="*/ 968398 h 3895394"/>
                <a:gd name="connsiteX14" fmla="*/ 4727305 w 5075440"/>
                <a:gd name="connsiteY14" fmla="*/ 1112736 h 3895394"/>
                <a:gd name="connsiteX15" fmla="*/ 4642037 w 5075440"/>
                <a:gd name="connsiteY15" fmla="*/ 1010394 h 3895394"/>
                <a:gd name="connsiteX16" fmla="*/ 2537720 w 5075440"/>
                <a:gd name="connsiteY16" fmla="*/ 194564 h 3895394"/>
                <a:gd name="connsiteX17" fmla="*/ 743281 w 5075440"/>
                <a:gd name="connsiteY17" fmla="*/ 736538 h 3895394"/>
                <a:gd name="connsiteX18" fmla="*/ 695137 w 5075440"/>
                <a:gd name="connsiteY18" fmla="*/ 775164 h 3895394"/>
                <a:gd name="connsiteX19" fmla="*/ 791025 w 5075440"/>
                <a:gd name="connsiteY19" fmla="*/ 673379 h 3895394"/>
                <a:gd name="connsiteX20" fmla="*/ 2589882 w 5075440"/>
                <a:gd name="connsiteY20" fmla="*/ 0 h 3895394"/>
                <a:gd name="connsiteX21" fmla="*/ 3283106 w 5075440"/>
                <a:gd name="connsiteY21" fmla="*/ 83191 h 389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75440" h="3895394">
                  <a:moveTo>
                    <a:pt x="4727305" y="1112736"/>
                  </a:moveTo>
                  <a:lnTo>
                    <a:pt x="4769151" y="1162962"/>
                  </a:lnTo>
                  <a:cubicBezTo>
                    <a:pt x="4964485" y="1425153"/>
                    <a:pt x="5075440" y="1725618"/>
                    <a:pt x="5075440" y="2044979"/>
                  </a:cubicBezTo>
                  <a:cubicBezTo>
                    <a:pt x="5075440" y="3066935"/>
                    <a:pt x="3939264" y="3895394"/>
                    <a:pt x="2537720" y="3895394"/>
                  </a:cubicBezTo>
                  <a:cubicBezTo>
                    <a:pt x="1136176" y="3895394"/>
                    <a:pt x="0" y="3066935"/>
                    <a:pt x="0" y="2044979"/>
                  </a:cubicBezTo>
                  <a:cubicBezTo>
                    <a:pt x="0" y="1597873"/>
                    <a:pt x="217471" y="1187804"/>
                    <a:pt x="579492" y="867943"/>
                  </a:cubicBezTo>
                  <a:lnTo>
                    <a:pt x="695137" y="775164"/>
                  </a:lnTo>
                  <a:lnTo>
                    <a:pt x="656826" y="815831"/>
                  </a:lnTo>
                  <a:cubicBezTo>
                    <a:pt x="405466" y="1111159"/>
                    <a:pt x="258695" y="1467182"/>
                    <a:pt x="258695" y="1850415"/>
                  </a:cubicBezTo>
                  <a:cubicBezTo>
                    <a:pt x="258695" y="2872371"/>
                    <a:pt x="1302403" y="3700830"/>
                    <a:pt x="2589882" y="3700830"/>
                  </a:cubicBezTo>
                  <a:cubicBezTo>
                    <a:pt x="3877361" y="3700830"/>
                    <a:pt x="4921069" y="2872371"/>
                    <a:pt x="4921069" y="1850415"/>
                  </a:cubicBezTo>
                  <a:cubicBezTo>
                    <a:pt x="4921070" y="1594926"/>
                    <a:pt x="4855838" y="1351531"/>
                    <a:pt x="4737873" y="1130150"/>
                  </a:cubicBezTo>
                  <a:close/>
                  <a:moveTo>
                    <a:pt x="3283106" y="83191"/>
                  </a:moveTo>
                  <a:cubicBezTo>
                    <a:pt x="3867077" y="227366"/>
                    <a:pt x="4352608" y="548891"/>
                    <a:pt x="4639708" y="968398"/>
                  </a:cubicBezTo>
                  <a:lnTo>
                    <a:pt x="4727305" y="1112736"/>
                  </a:lnTo>
                  <a:lnTo>
                    <a:pt x="4642037" y="1010394"/>
                  </a:lnTo>
                  <a:cubicBezTo>
                    <a:pt x="4185991" y="518181"/>
                    <a:pt x="3413685" y="194564"/>
                    <a:pt x="2537720" y="194564"/>
                  </a:cubicBezTo>
                  <a:cubicBezTo>
                    <a:pt x="1836948" y="194564"/>
                    <a:pt x="1202518" y="401679"/>
                    <a:pt x="743281" y="736538"/>
                  </a:cubicBezTo>
                  <a:lnTo>
                    <a:pt x="695137" y="775164"/>
                  </a:lnTo>
                  <a:lnTo>
                    <a:pt x="791025" y="673379"/>
                  </a:lnTo>
                  <a:cubicBezTo>
                    <a:pt x="1218599" y="262130"/>
                    <a:pt x="1865675" y="0"/>
                    <a:pt x="2589882" y="0"/>
                  </a:cubicBezTo>
                  <a:cubicBezTo>
                    <a:pt x="2831284" y="0"/>
                    <a:pt x="3064116" y="29126"/>
                    <a:pt x="3283106" y="83191"/>
                  </a:cubicBezTo>
                  <a:close/>
                </a:path>
              </a:pathLst>
            </a:custGeom>
            <a:solidFill>
              <a:srgbClr val="84CCFF">
                <a:alpha val="1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Tree>
    <p:extLst>
      <p:ext uri="{BB962C8B-B14F-4D97-AF65-F5344CB8AC3E}">
        <p14:creationId xmlns:p14="http://schemas.microsoft.com/office/powerpoint/2010/main" val="335935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BCF18-E63F-4A0E-2D6D-5CA6E90DB466}"/>
            </a:ext>
          </a:extLst>
        </p:cNvPr>
        <p:cNvGrpSpPr/>
        <p:nvPr/>
      </p:nvGrpSpPr>
      <p:grpSpPr>
        <a:xfrm>
          <a:off x="0" y="0"/>
          <a:ext cx="0" cy="0"/>
          <a:chOff x="0" y="0"/>
          <a:chExt cx="0" cy="0"/>
        </a:xfrm>
      </p:grpSpPr>
      <p:sp>
        <p:nvSpPr>
          <p:cNvPr id="19" name="投影片編號版面配置區 18">
            <a:extLst>
              <a:ext uri="{FF2B5EF4-FFF2-40B4-BE49-F238E27FC236}">
                <a16:creationId xmlns:a16="http://schemas.microsoft.com/office/drawing/2014/main" id="{C3CD56F0-12CA-BE8E-F7D5-060C2AC25EE4}"/>
              </a:ext>
            </a:extLst>
          </p:cNvPr>
          <p:cNvSpPr>
            <a:spLocks noGrp="1"/>
          </p:cNvSpPr>
          <p:nvPr>
            <p:ph type="sldNum" sz="quarter" idx="12"/>
          </p:nvPr>
        </p:nvSpPr>
        <p:spPr/>
        <p:txBody>
          <a:bodyPr/>
          <a:lstStyle/>
          <a:p>
            <a:fld id="{EACF097E-CCF1-4241-87BD-030B3D15E719}" type="slidenum">
              <a:rPr lang="zh-TW" altLang="en-US" smtClean="0"/>
              <a:t>6</a:t>
            </a:fld>
            <a:endParaRPr lang="zh-TW" altLang="en-US"/>
          </a:p>
        </p:txBody>
      </p:sp>
      <p:sp>
        <p:nvSpPr>
          <p:cNvPr id="6" name="標題 1">
            <a:extLst>
              <a:ext uri="{FF2B5EF4-FFF2-40B4-BE49-F238E27FC236}">
                <a16:creationId xmlns:a16="http://schemas.microsoft.com/office/drawing/2014/main" id="{24B6C6EB-DDB6-4591-90EA-97CD96B9B589}"/>
              </a:ext>
            </a:extLst>
          </p:cNvPr>
          <p:cNvSpPr>
            <a:spLocks noGrp="1"/>
          </p:cNvSpPr>
          <p:nvPr>
            <p:ph type="title"/>
          </p:nvPr>
        </p:nvSpPr>
        <p:spPr>
          <a:xfrm>
            <a:off x="239565" y="180730"/>
            <a:ext cx="8229600" cy="383182"/>
          </a:xfrm>
        </p:spPr>
        <p:txBody>
          <a:bodyPr vert="horz" lIns="0" tIns="0" rIns="0" bIns="0" rtlCol="0" anchor="ctr">
            <a:normAutofit/>
          </a:bodyPr>
          <a:lstStyle/>
          <a:p>
            <a:r>
              <a:rPr kumimoji="1" lang="en-US" altLang="zh-CN" sz="2100" dirty="0"/>
              <a:t>The value of good user experience (UX)</a:t>
            </a:r>
            <a:endParaRPr kumimoji="1" lang="zh-TW" altLang="en-US" sz="2100" dirty="0"/>
          </a:p>
        </p:txBody>
      </p:sp>
      <p:pic>
        <p:nvPicPr>
          <p:cNvPr id="5" name="图片 4">
            <a:extLst>
              <a:ext uri="{FF2B5EF4-FFF2-40B4-BE49-F238E27FC236}">
                <a16:creationId xmlns:a16="http://schemas.microsoft.com/office/drawing/2014/main" id="{B59FC1D7-1491-0B07-33C7-DE24A80E20DF}"/>
              </a:ext>
            </a:extLst>
          </p:cNvPr>
          <p:cNvPicPr>
            <a:picLocks noChangeAspect="1"/>
          </p:cNvPicPr>
          <p:nvPr/>
        </p:nvPicPr>
        <p:blipFill>
          <a:blip r:embed="rId3"/>
          <a:stretch>
            <a:fillRect/>
          </a:stretch>
        </p:blipFill>
        <p:spPr>
          <a:xfrm>
            <a:off x="561620" y="1428002"/>
            <a:ext cx="6767146" cy="2796782"/>
          </a:xfrm>
          <a:prstGeom prst="rect">
            <a:avLst/>
          </a:prstGeom>
        </p:spPr>
      </p:pic>
      <p:pic>
        <p:nvPicPr>
          <p:cNvPr id="10" name="图片 9" descr="图形用户界面, 网站&#10;&#10;描述已自动生成">
            <a:extLst>
              <a:ext uri="{FF2B5EF4-FFF2-40B4-BE49-F238E27FC236}">
                <a16:creationId xmlns:a16="http://schemas.microsoft.com/office/drawing/2014/main" id="{E538BB48-EFDD-2F2C-E2CB-84102E7B88CD}"/>
              </a:ext>
            </a:extLst>
          </p:cNvPr>
          <p:cNvPicPr>
            <a:picLocks noChangeAspect="1"/>
          </p:cNvPicPr>
          <p:nvPr/>
        </p:nvPicPr>
        <p:blipFill>
          <a:blip r:embed="rId4"/>
          <a:stretch>
            <a:fillRect/>
          </a:stretch>
        </p:blipFill>
        <p:spPr>
          <a:xfrm>
            <a:off x="6345701" y="1227991"/>
            <a:ext cx="1966130" cy="1242168"/>
          </a:xfrm>
          <a:prstGeom prst="rect">
            <a:avLst/>
          </a:prstGeom>
        </p:spPr>
      </p:pic>
      <p:sp>
        <p:nvSpPr>
          <p:cNvPr id="12" name="文本框 11">
            <a:extLst>
              <a:ext uri="{FF2B5EF4-FFF2-40B4-BE49-F238E27FC236}">
                <a16:creationId xmlns:a16="http://schemas.microsoft.com/office/drawing/2014/main" id="{7FA51670-4B89-3E15-E07F-B3A4565B781C}"/>
              </a:ext>
            </a:extLst>
          </p:cNvPr>
          <p:cNvSpPr txBox="1"/>
          <p:nvPr/>
        </p:nvSpPr>
        <p:spPr>
          <a:xfrm>
            <a:off x="6573419" y="2426280"/>
            <a:ext cx="1848418" cy="261610"/>
          </a:xfrm>
          <a:prstGeom prst="rect">
            <a:avLst/>
          </a:prstGeom>
          <a:noFill/>
        </p:spPr>
        <p:txBody>
          <a:bodyPr wrap="square">
            <a:spAutoFit/>
          </a:bodyPr>
          <a:lstStyle/>
          <a:p>
            <a:r>
              <a:rPr lang="en-US" altLang="zh-CN" sz="1050" dirty="0">
                <a:hlinkClick r:id="rId5"/>
              </a:rPr>
              <a:t>UX Value Calculator</a:t>
            </a:r>
            <a:endParaRPr lang="zh-CN" altLang="en-US" sz="1050" dirty="0"/>
          </a:p>
        </p:txBody>
      </p:sp>
      <p:sp>
        <p:nvSpPr>
          <p:cNvPr id="3" name="文本框 2">
            <a:extLst>
              <a:ext uri="{FF2B5EF4-FFF2-40B4-BE49-F238E27FC236}">
                <a16:creationId xmlns:a16="http://schemas.microsoft.com/office/drawing/2014/main" id="{BDBB7107-DE03-ECAD-A0AE-2BACCD0309FF}"/>
              </a:ext>
            </a:extLst>
          </p:cNvPr>
          <p:cNvSpPr txBox="1"/>
          <p:nvPr/>
        </p:nvSpPr>
        <p:spPr>
          <a:xfrm>
            <a:off x="170115" y="486107"/>
            <a:ext cx="4687746" cy="369332"/>
          </a:xfrm>
          <a:prstGeom prst="rect">
            <a:avLst/>
          </a:prstGeom>
          <a:noFill/>
        </p:spPr>
        <p:txBody>
          <a:bodyPr wrap="square">
            <a:spAutoFit/>
          </a:bodyPr>
          <a:lstStyle/>
          <a:p>
            <a:r>
              <a:rPr lang="en-US" altLang="zh-TW" b="1" dirty="0">
                <a:solidFill>
                  <a:schemeClr val="bg1">
                    <a:lumMod val="50000"/>
                  </a:schemeClr>
                </a:solidFill>
                <a:latin typeface="IBM Plex Sans" panose="020B0503050203000203" pitchFamily="34" charset="0"/>
                <a:ea typeface="+mj-ea"/>
                <a:cs typeface="+mj-cs"/>
              </a:rPr>
              <a:t>- Why do businesses need Fiori?</a:t>
            </a:r>
            <a:r>
              <a:rPr lang="en-US" altLang="zh-TW" dirty="0">
                <a:solidFill>
                  <a:schemeClr val="bg1">
                    <a:lumMod val="50000"/>
                  </a:schemeClr>
                </a:solidFill>
                <a:latin typeface="IBM Plex Sans" panose="020B0503050203000203" pitchFamily="34" charset="0"/>
              </a:rPr>
              <a:t> </a:t>
            </a:r>
            <a:endParaRPr lang="zh-CN" altLang="en-US" dirty="0"/>
          </a:p>
        </p:txBody>
      </p:sp>
    </p:spTree>
    <p:extLst>
      <p:ext uri="{BB962C8B-B14F-4D97-AF65-F5344CB8AC3E}">
        <p14:creationId xmlns:p14="http://schemas.microsoft.com/office/powerpoint/2010/main" val="16970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78D56-6962-2D0D-63FB-D089A72BB576}"/>
            </a:ext>
          </a:extLst>
        </p:cNvPr>
        <p:cNvGrpSpPr/>
        <p:nvPr/>
      </p:nvGrpSpPr>
      <p:grpSpPr>
        <a:xfrm>
          <a:off x="0" y="0"/>
          <a:ext cx="0" cy="0"/>
          <a:chOff x="0" y="0"/>
          <a:chExt cx="0" cy="0"/>
        </a:xfrm>
      </p:grpSpPr>
      <p:sp>
        <p:nvSpPr>
          <p:cNvPr id="19" name="投影片編號版面配置區 18">
            <a:extLst>
              <a:ext uri="{FF2B5EF4-FFF2-40B4-BE49-F238E27FC236}">
                <a16:creationId xmlns:a16="http://schemas.microsoft.com/office/drawing/2014/main" id="{2B86689A-F000-26C6-D3E5-D2D7D3D5C64C}"/>
              </a:ext>
            </a:extLst>
          </p:cNvPr>
          <p:cNvSpPr>
            <a:spLocks noGrp="1"/>
          </p:cNvSpPr>
          <p:nvPr>
            <p:ph type="sldNum" sz="quarter" idx="12"/>
          </p:nvPr>
        </p:nvSpPr>
        <p:spPr/>
        <p:txBody>
          <a:bodyPr/>
          <a:lstStyle/>
          <a:p>
            <a:fld id="{EACF097E-CCF1-4241-87BD-030B3D15E719}" type="slidenum">
              <a:rPr lang="zh-TW" altLang="en-US" smtClean="0"/>
              <a:t>7</a:t>
            </a:fld>
            <a:endParaRPr lang="zh-TW" altLang="en-US"/>
          </a:p>
        </p:txBody>
      </p:sp>
      <p:sp>
        <p:nvSpPr>
          <p:cNvPr id="4" name="標題 1">
            <a:extLst>
              <a:ext uri="{FF2B5EF4-FFF2-40B4-BE49-F238E27FC236}">
                <a16:creationId xmlns:a16="http://schemas.microsoft.com/office/drawing/2014/main" id="{EFB7B285-576B-72AE-EF09-7CAAEEF0CF87}"/>
              </a:ext>
            </a:extLst>
          </p:cNvPr>
          <p:cNvSpPr>
            <a:spLocks noGrp="1"/>
          </p:cNvSpPr>
          <p:nvPr>
            <p:ph type="title"/>
          </p:nvPr>
        </p:nvSpPr>
        <p:spPr>
          <a:xfrm>
            <a:off x="281282" y="29322"/>
            <a:ext cx="8794262" cy="674031"/>
          </a:xfrm>
        </p:spPr>
        <p:txBody>
          <a:bodyPr>
            <a:normAutofit/>
          </a:bodyPr>
          <a:lstStyle/>
          <a:p>
            <a:r>
              <a:rPr lang="en-US" altLang="zh-TW" sz="2100" dirty="0">
                <a:latin typeface="IBM Plex Sans" panose="020B0503050203000203" pitchFamily="34" charset="0"/>
              </a:rPr>
              <a:t>SAP Fiori and SAP S/4HANA User</a:t>
            </a:r>
            <a:r>
              <a:rPr lang="zh-TW" altLang="en-US" sz="2100" dirty="0">
                <a:latin typeface="IBM Plex Sans" panose="020B0503050203000203" pitchFamily="34" charset="0"/>
              </a:rPr>
              <a:t> </a:t>
            </a:r>
            <a:r>
              <a:rPr lang="en-US" altLang="zh-TW" sz="2100" dirty="0">
                <a:latin typeface="IBM Plex Sans" panose="020B0503050203000203" pitchFamily="34" charset="0"/>
              </a:rPr>
              <a:t>Experience</a:t>
            </a:r>
            <a:r>
              <a:rPr lang="zh-TW" altLang="en-US" sz="2100" dirty="0">
                <a:latin typeface="IBM Plex Sans" panose="020B0503050203000203" pitchFamily="34" charset="0"/>
              </a:rPr>
              <a:t> </a:t>
            </a:r>
            <a:endParaRPr lang="zh-TW" altLang="en-US" sz="1800" dirty="0">
              <a:solidFill>
                <a:schemeClr val="bg1">
                  <a:lumMod val="50000"/>
                </a:schemeClr>
              </a:solidFill>
              <a:latin typeface="IBM Plex Sans" panose="020B0503050203000203" pitchFamily="34" charset="0"/>
            </a:endParaRPr>
          </a:p>
        </p:txBody>
      </p:sp>
      <p:pic>
        <p:nvPicPr>
          <p:cNvPr id="5" name="圖片 4">
            <a:extLst>
              <a:ext uri="{FF2B5EF4-FFF2-40B4-BE49-F238E27FC236}">
                <a16:creationId xmlns:a16="http://schemas.microsoft.com/office/drawing/2014/main" id="{22E0C21E-BE51-7571-4408-7B50022A2751}"/>
              </a:ext>
            </a:extLst>
          </p:cNvPr>
          <p:cNvPicPr>
            <a:picLocks noChangeAspect="1"/>
          </p:cNvPicPr>
          <p:nvPr/>
        </p:nvPicPr>
        <p:blipFill rotWithShape="1">
          <a:blip r:embed="rId3"/>
          <a:srcRect t="406"/>
          <a:stretch/>
        </p:blipFill>
        <p:spPr>
          <a:xfrm>
            <a:off x="635000" y="1029722"/>
            <a:ext cx="7874000" cy="3513898"/>
          </a:xfrm>
          <a:prstGeom prst="rect">
            <a:avLst/>
          </a:prstGeom>
        </p:spPr>
      </p:pic>
      <p:sp>
        <p:nvSpPr>
          <p:cNvPr id="2" name="標題 1">
            <a:extLst>
              <a:ext uri="{FF2B5EF4-FFF2-40B4-BE49-F238E27FC236}">
                <a16:creationId xmlns:a16="http://schemas.microsoft.com/office/drawing/2014/main" id="{6EEB28E3-8EB8-3D3A-A8E2-7362E67A806A}"/>
              </a:ext>
            </a:extLst>
          </p:cNvPr>
          <p:cNvSpPr txBox="1">
            <a:spLocks/>
          </p:cNvSpPr>
          <p:nvPr/>
        </p:nvSpPr>
        <p:spPr>
          <a:xfrm>
            <a:off x="281282" y="366337"/>
            <a:ext cx="8794262" cy="674031"/>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000" b="1" kern="1200">
                <a:solidFill>
                  <a:schemeClr val="tx1"/>
                </a:solidFill>
                <a:latin typeface="+mj-lt"/>
                <a:ea typeface="+mj-ea"/>
                <a:cs typeface="+mj-cs"/>
              </a:defRPr>
            </a:lvl1pPr>
          </a:lstStyle>
          <a:p>
            <a:r>
              <a:rPr lang="en-US" altLang="zh-TW" sz="1800" dirty="0">
                <a:solidFill>
                  <a:schemeClr val="bg1">
                    <a:lumMod val="50000"/>
                  </a:schemeClr>
                </a:solidFill>
                <a:latin typeface="IBM Plex Sans" panose="020B0503050203000203" pitchFamily="34" charset="0"/>
              </a:rPr>
              <a:t>- Simplified for your needs</a:t>
            </a:r>
            <a:endParaRPr lang="zh-TW" altLang="en-US" sz="1800" dirty="0">
              <a:solidFill>
                <a:schemeClr val="bg1">
                  <a:lumMod val="50000"/>
                </a:schemeClr>
              </a:solidFill>
              <a:latin typeface="IBM Plex Sans" panose="020B0503050203000203" pitchFamily="34" charset="0"/>
            </a:endParaRPr>
          </a:p>
        </p:txBody>
      </p:sp>
    </p:spTree>
    <p:extLst>
      <p:ext uri="{BB962C8B-B14F-4D97-AF65-F5344CB8AC3E}">
        <p14:creationId xmlns:p14="http://schemas.microsoft.com/office/powerpoint/2010/main" val="376263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A32EF-1BB8-B82C-657E-69E89FF76B94}"/>
            </a:ext>
          </a:extLst>
        </p:cNvPr>
        <p:cNvGrpSpPr/>
        <p:nvPr/>
      </p:nvGrpSpPr>
      <p:grpSpPr>
        <a:xfrm>
          <a:off x="0" y="0"/>
          <a:ext cx="0" cy="0"/>
          <a:chOff x="0" y="0"/>
          <a:chExt cx="0" cy="0"/>
        </a:xfrm>
      </p:grpSpPr>
      <p:sp>
        <p:nvSpPr>
          <p:cNvPr id="19" name="投影片編號版面配置區 18">
            <a:extLst>
              <a:ext uri="{FF2B5EF4-FFF2-40B4-BE49-F238E27FC236}">
                <a16:creationId xmlns:a16="http://schemas.microsoft.com/office/drawing/2014/main" id="{D3361AB0-9CBA-6285-F288-2FFC034EBBDD}"/>
              </a:ext>
            </a:extLst>
          </p:cNvPr>
          <p:cNvSpPr>
            <a:spLocks noGrp="1"/>
          </p:cNvSpPr>
          <p:nvPr>
            <p:ph type="sldNum" sz="quarter" idx="12"/>
          </p:nvPr>
        </p:nvSpPr>
        <p:spPr/>
        <p:txBody>
          <a:bodyPr/>
          <a:lstStyle/>
          <a:p>
            <a:fld id="{EACF097E-CCF1-4241-87BD-030B3D15E719}" type="slidenum">
              <a:rPr lang="zh-TW" altLang="en-US" smtClean="0"/>
              <a:t>8</a:t>
            </a:fld>
            <a:endParaRPr lang="zh-TW" altLang="en-US"/>
          </a:p>
        </p:txBody>
      </p:sp>
      <p:sp>
        <p:nvSpPr>
          <p:cNvPr id="6" name="標題 1">
            <a:extLst>
              <a:ext uri="{FF2B5EF4-FFF2-40B4-BE49-F238E27FC236}">
                <a16:creationId xmlns:a16="http://schemas.microsoft.com/office/drawing/2014/main" id="{08CB22F9-E480-0847-300D-D473DF7A9BB6}"/>
              </a:ext>
            </a:extLst>
          </p:cNvPr>
          <p:cNvSpPr>
            <a:spLocks noGrp="1"/>
          </p:cNvSpPr>
          <p:nvPr>
            <p:ph type="title"/>
          </p:nvPr>
        </p:nvSpPr>
        <p:spPr>
          <a:xfrm>
            <a:off x="170115" y="261755"/>
            <a:ext cx="8229600" cy="383182"/>
          </a:xfrm>
        </p:spPr>
        <p:txBody>
          <a:bodyPr vert="horz" lIns="0" tIns="0" rIns="0" bIns="0" rtlCol="0" anchor="ctr">
            <a:normAutofit/>
          </a:bodyPr>
          <a:lstStyle/>
          <a:p>
            <a:r>
              <a:rPr kumimoji="1" lang="en-US" altLang="zh-TW" sz="2100" b="1" dirty="0">
                <a:latin typeface="+mj-lt"/>
                <a:ea typeface="+mj-ea"/>
              </a:rPr>
              <a:t>SAP Fiori</a:t>
            </a:r>
            <a:endParaRPr kumimoji="1" lang="zh-TW" altLang="en-US" sz="2100" b="1" dirty="0">
              <a:latin typeface="+mj-lt"/>
              <a:ea typeface="+mj-ea"/>
            </a:endParaRPr>
          </a:p>
        </p:txBody>
      </p:sp>
      <p:pic>
        <p:nvPicPr>
          <p:cNvPr id="3" name="图片 2" descr="图示&#10;&#10;描述已自动生成">
            <a:extLst>
              <a:ext uri="{FF2B5EF4-FFF2-40B4-BE49-F238E27FC236}">
                <a16:creationId xmlns:a16="http://schemas.microsoft.com/office/drawing/2014/main" id="{82741747-9972-7C56-17C3-8AD16B8DE703}"/>
              </a:ext>
            </a:extLst>
          </p:cNvPr>
          <p:cNvPicPr>
            <a:picLocks noChangeAspect="1"/>
          </p:cNvPicPr>
          <p:nvPr/>
        </p:nvPicPr>
        <p:blipFill>
          <a:blip r:embed="rId3"/>
          <a:srcRect t="6093"/>
          <a:stretch/>
        </p:blipFill>
        <p:spPr>
          <a:xfrm>
            <a:off x="1120878" y="1091381"/>
            <a:ext cx="6651522" cy="3088173"/>
          </a:xfrm>
          <a:prstGeom prst="rect">
            <a:avLst/>
          </a:prstGeom>
        </p:spPr>
      </p:pic>
      <p:sp>
        <p:nvSpPr>
          <p:cNvPr id="5" name="文本框 4">
            <a:extLst>
              <a:ext uri="{FF2B5EF4-FFF2-40B4-BE49-F238E27FC236}">
                <a16:creationId xmlns:a16="http://schemas.microsoft.com/office/drawing/2014/main" id="{546F1728-B74A-F15A-1935-523540CC4E02}"/>
              </a:ext>
            </a:extLst>
          </p:cNvPr>
          <p:cNvSpPr txBox="1"/>
          <p:nvPr/>
        </p:nvSpPr>
        <p:spPr>
          <a:xfrm>
            <a:off x="281282" y="714270"/>
            <a:ext cx="8038380" cy="307777"/>
          </a:xfrm>
          <a:prstGeom prst="rect">
            <a:avLst/>
          </a:prstGeom>
          <a:noFill/>
        </p:spPr>
        <p:txBody>
          <a:bodyPr wrap="square">
            <a:spAutoFit/>
          </a:bodyPr>
          <a:lstStyle/>
          <a:p>
            <a:r>
              <a:rPr lang="en-US" altLang="zh-CN" sz="1400" dirty="0"/>
              <a:t>Helping people get business done easily and efficiently, using best technologies</a:t>
            </a:r>
            <a:endParaRPr lang="zh-CN" altLang="en-US" sz="1400" dirty="0"/>
          </a:p>
        </p:txBody>
      </p:sp>
    </p:spTree>
    <p:extLst>
      <p:ext uri="{BB962C8B-B14F-4D97-AF65-F5344CB8AC3E}">
        <p14:creationId xmlns:p14="http://schemas.microsoft.com/office/powerpoint/2010/main" val="284982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9431B-AC19-4E38-F7E9-FE2F749524A0}"/>
            </a:ext>
          </a:extLst>
        </p:cNvPr>
        <p:cNvGrpSpPr/>
        <p:nvPr/>
      </p:nvGrpSpPr>
      <p:grpSpPr>
        <a:xfrm>
          <a:off x="0" y="0"/>
          <a:ext cx="0" cy="0"/>
          <a:chOff x="0" y="0"/>
          <a:chExt cx="0" cy="0"/>
        </a:xfrm>
      </p:grpSpPr>
      <p:sp>
        <p:nvSpPr>
          <p:cNvPr id="19" name="投影片編號版面配置區 18">
            <a:extLst>
              <a:ext uri="{FF2B5EF4-FFF2-40B4-BE49-F238E27FC236}">
                <a16:creationId xmlns:a16="http://schemas.microsoft.com/office/drawing/2014/main" id="{21EA0883-FF79-E697-E662-70FB43D51850}"/>
              </a:ext>
            </a:extLst>
          </p:cNvPr>
          <p:cNvSpPr>
            <a:spLocks noGrp="1"/>
          </p:cNvSpPr>
          <p:nvPr>
            <p:ph type="sldNum" sz="quarter" idx="12"/>
          </p:nvPr>
        </p:nvSpPr>
        <p:spPr/>
        <p:txBody>
          <a:bodyPr/>
          <a:lstStyle/>
          <a:p>
            <a:fld id="{EACF097E-CCF1-4241-87BD-030B3D15E719}" type="slidenum">
              <a:rPr lang="zh-TW" altLang="en-US" smtClean="0"/>
              <a:t>9</a:t>
            </a:fld>
            <a:endParaRPr lang="zh-TW" altLang="en-US"/>
          </a:p>
        </p:txBody>
      </p:sp>
      <p:sp>
        <p:nvSpPr>
          <p:cNvPr id="6" name="標題 1">
            <a:extLst>
              <a:ext uri="{FF2B5EF4-FFF2-40B4-BE49-F238E27FC236}">
                <a16:creationId xmlns:a16="http://schemas.microsoft.com/office/drawing/2014/main" id="{CB63B85A-96C3-F82E-4A35-D521237CFCD6}"/>
              </a:ext>
            </a:extLst>
          </p:cNvPr>
          <p:cNvSpPr>
            <a:spLocks noGrp="1"/>
          </p:cNvSpPr>
          <p:nvPr>
            <p:ph type="title"/>
          </p:nvPr>
        </p:nvSpPr>
        <p:spPr>
          <a:xfrm>
            <a:off x="170115" y="261755"/>
            <a:ext cx="8229600" cy="383182"/>
          </a:xfrm>
        </p:spPr>
        <p:txBody>
          <a:bodyPr vert="horz" lIns="0" tIns="0" rIns="0" bIns="0" rtlCol="0" anchor="ctr">
            <a:normAutofit/>
          </a:bodyPr>
          <a:lstStyle/>
          <a:p>
            <a:r>
              <a:rPr kumimoji="1" lang="en-US" altLang="zh-CN" sz="2100" dirty="0"/>
              <a:t>SAP Fiori design system</a:t>
            </a:r>
            <a:endParaRPr kumimoji="1" lang="zh-TW" altLang="en-US" sz="2100" dirty="0"/>
          </a:p>
        </p:txBody>
      </p:sp>
      <p:sp>
        <p:nvSpPr>
          <p:cNvPr id="5" name="文本框 4">
            <a:extLst>
              <a:ext uri="{FF2B5EF4-FFF2-40B4-BE49-F238E27FC236}">
                <a16:creationId xmlns:a16="http://schemas.microsoft.com/office/drawing/2014/main" id="{76254C5B-B177-BFFA-45E1-77954252F8FC}"/>
              </a:ext>
            </a:extLst>
          </p:cNvPr>
          <p:cNvSpPr txBox="1"/>
          <p:nvPr/>
        </p:nvSpPr>
        <p:spPr>
          <a:xfrm>
            <a:off x="170115" y="644937"/>
            <a:ext cx="8038380" cy="307777"/>
          </a:xfrm>
          <a:prstGeom prst="rect">
            <a:avLst/>
          </a:prstGeom>
          <a:noFill/>
        </p:spPr>
        <p:txBody>
          <a:bodyPr wrap="square">
            <a:spAutoFit/>
          </a:bodyPr>
          <a:lstStyle/>
          <a:p>
            <a:r>
              <a:rPr lang="en-US" altLang="zh-CN" sz="1400" dirty="0"/>
              <a:t>For many technologies</a:t>
            </a:r>
            <a:endParaRPr lang="zh-CN" altLang="en-US" sz="1400" dirty="0"/>
          </a:p>
        </p:txBody>
      </p:sp>
      <p:pic>
        <p:nvPicPr>
          <p:cNvPr id="4" name="图片 3" descr="徽标, 公司名称&#10;&#10;描述已自动生成">
            <a:extLst>
              <a:ext uri="{FF2B5EF4-FFF2-40B4-BE49-F238E27FC236}">
                <a16:creationId xmlns:a16="http://schemas.microsoft.com/office/drawing/2014/main" id="{5EAA3D4D-36C8-6D4A-09C1-412AB8AE9AC4}"/>
              </a:ext>
            </a:extLst>
          </p:cNvPr>
          <p:cNvPicPr>
            <a:picLocks noChangeAspect="1"/>
          </p:cNvPicPr>
          <p:nvPr/>
        </p:nvPicPr>
        <p:blipFill>
          <a:blip r:embed="rId3"/>
          <a:stretch>
            <a:fillRect/>
          </a:stretch>
        </p:blipFill>
        <p:spPr>
          <a:xfrm>
            <a:off x="433586" y="1028119"/>
            <a:ext cx="7966129" cy="3571230"/>
          </a:xfrm>
          <a:prstGeom prst="rect">
            <a:avLst/>
          </a:prstGeom>
        </p:spPr>
      </p:pic>
    </p:spTree>
    <p:extLst>
      <p:ext uri="{BB962C8B-B14F-4D97-AF65-F5344CB8AC3E}">
        <p14:creationId xmlns:p14="http://schemas.microsoft.com/office/powerpoint/2010/main" val="378834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68_2*l_h_d*1_1_1"/>
  <p:tag name="KSO_WM_TEMPLATE_CATEGORY" val="diagram"/>
  <p:tag name="KSO_WM_TEMPLATE_INDEX" val="20230968"/>
  <p:tag name="KSO_WM_UNIT_LAYERLEVEL" val="1_1_1"/>
  <p:tag name="KSO_WM_TAG_VERSION" val="3.0"/>
  <p:tag name="KSO_WM_BEAUTIFY_FLAG" val="#wm#"/>
  <p:tag name="KSO_WM_UNIT_VALUE" val="529*932"/>
  <p:tag name="KSO_WM_DIAGRAM_GROUP_CODE" val="l1-1"/>
  <p:tag name="KSO_WM_UNIT_TYPE" val="l_h_d"/>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20001220703125,&quot;top&quot;:37.602396812138615,&quot;width&quot;:850.4000244140625}"/>
  <p:tag name="KSO_WM_DIAGRAM_COLOR_MATCH_VALUE" val="{&quot;shape&quot;:{&quot;fill&quot;:{&quot;solid&quot;:{&quot;brightness&quot;:0,&quot;colorType&quot;:1,&quot;foreColorIndex&quot;:5,&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5"/>
  <p:tag name="KSO_WM_UNIT_FILL_FORE_SCHEMECOLOR_INDEX_BRIGHTNESS" val="0"/>
  <p:tag name="KSO_WM_UNIT_LINE_FORE_SCHEMECOLOR_INDEX" val="13"/>
  <p:tag name="KSO_WM_UNIT_PICTURE_SUBTYPE" val="b"/>
  <p:tag name="KSO_WM_UNIT_LINE_FILL_TYPE" val="2"/>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68_2*l_h_d*1_3_1"/>
  <p:tag name="KSO_WM_TEMPLATE_CATEGORY" val="diagram"/>
  <p:tag name="KSO_WM_TEMPLATE_INDEX" val="20230968"/>
  <p:tag name="KSO_WM_UNIT_LAYERLEVEL" val="1_1_1"/>
  <p:tag name="KSO_WM_TAG_VERSION" val="3.0"/>
  <p:tag name="KSO_WM_BEAUTIFY_FLAG" val="#wm#"/>
  <p:tag name="KSO_WM_UNIT_VALUE" val="529*932"/>
  <p:tag name="KSO_WM_DIAGRAM_GROUP_CODE" val="l1-1"/>
  <p:tag name="KSO_WM_UNIT_TYPE" val="l_h_d"/>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1,&quot;left&quot;:-65.20001220703125,&quot;top&quot;:37.602396812138615,&quot;width&quot;:850.4000244140625}"/>
  <p:tag name="KSO_WM_DIAGRAM_COLOR_MATCH_VALUE" val="{&quot;shape&quot;:{&quot;fill&quot;:{&quot;solid&quot;:{&quot;brightness&quot;:0,&quot;colorType&quot;:1,&quot;foreColorIndex&quot;:5,&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5"/>
  <p:tag name="KSO_WM_UNIT_FILL_FORE_SCHEMECOLOR_INDEX_BRIGHTNESS" val="0"/>
  <p:tag name="KSO_WM_UNIT_LINE_FORE_SCHEMECOLOR_INDEX" val="13"/>
  <p:tag name="KSO_WM_UNIT_PICTURE_SUBTYPE" val="b"/>
  <p:tag name="KSO_WM_UNIT_LINE_FILL_TYPE" val="2"/>
  <p:tag name="KSO_WM_UNIT_USESOURCEFORMAT_APPLY" val="1"/>
</p:tagLst>
</file>

<file path=ppt/theme/theme1.xml><?xml version="1.0" encoding="utf-8"?>
<a:theme xmlns:a="http://schemas.openxmlformats.org/drawingml/2006/main" name="Wistron_standard_16x9_2024">
  <a:themeElements>
    <a:clrScheme name="Office 佈景主題">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978cdf2-aad7-4b10-b3b5-2ad275826d57">
      <Terms xmlns="http://schemas.microsoft.com/office/infopath/2007/PartnerControls"/>
    </lcf76f155ced4ddcb4097134ff3c332f>
    <TaxCatchAll xmlns="c23bd45d-4585-4771-8f76-de1725ea2ca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9015EF52A31F54699B5C48EC816F56B" ma:contentTypeVersion="14" ma:contentTypeDescription="Create a new document." ma:contentTypeScope="" ma:versionID="aa1152d7ebccf3e43d2696720fa47860">
  <xsd:schema xmlns:xsd="http://www.w3.org/2001/XMLSchema" xmlns:xs="http://www.w3.org/2001/XMLSchema" xmlns:p="http://schemas.microsoft.com/office/2006/metadata/properties" xmlns:ns2="b978cdf2-aad7-4b10-b3b5-2ad275826d57" xmlns:ns3="c23bd45d-4585-4771-8f76-de1725ea2ca6" targetNamespace="http://schemas.microsoft.com/office/2006/metadata/properties" ma:root="true" ma:fieldsID="819dd0092bc70d637d99306d2d262286" ns2:_="" ns3:_="">
    <xsd:import namespace="b978cdf2-aad7-4b10-b3b5-2ad275826d57"/>
    <xsd:import namespace="c23bd45d-4585-4771-8f76-de1725ea2ca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78cdf2-aad7-4b10-b3b5-2ad275826d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0976e0b1-4055-4d4c-95fd-22a18192cb6b"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23bd45d-4585-4771-8f76-de1725ea2ca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859dc962-3cef-44df-9e08-50746bccc312}" ma:internalName="TaxCatchAll" ma:showField="CatchAllData" ma:web="c23bd45d-4585-4771-8f76-de1725ea2ca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E4420F-7E8D-401A-A831-DC15CCB5A0FC}">
  <ds:schemaRefs>
    <ds:schemaRef ds:uri="e3221d20-eaa3-4e55-b1bb-d3bfe400b3e1"/>
    <ds:schemaRef ds:uri="f5cf55dd-5c4e-4d05-a181-d6f4423e082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b978cdf2-aad7-4b10-b3b5-2ad275826d57"/>
    <ds:schemaRef ds:uri="c23bd45d-4585-4771-8f76-de1725ea2ca6"/>
  </ds:schemaRefs>
</ds:datastoreItem>
</file>

<file path=customXml/itemProps2.xml><?xml version="1.0" encoding="utf-8"?>
<ds:datastoreItem xmlns:ds="http://schemas.openxmlformats.org/officeDocument/2006/customXml" ds:itemID="{ECBE940F-A28C-46AF-9B9A-9F64DFDA07D3}">
  <ds:schemaRefs>
    <ds:schemaRef ds:uri="http://schemas.microsoft.com/sharepoint/v3/contenttype/forms"/>
  </ds:schemaRefs>
</ds:datastoreItem>
</file>

<file path=customXml/itemProps3.xml><?xml version="1.0" encoding="utf-8"?>
<ds:datastoreItem xmlns:ds="http://schemas.openxmlformats.org/officeDocument/2006/customXml" ds:itemID="{511115B6-158F-4306-97E1-7C6658D304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78cdf2-aad7-4b10-b3b5-2ad275826d57"/>
    <ds:schemaRef ds:uri="c23bd45d-4585-4771-8f76-de1725ea2c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e0795e0-d7c0-4eeb-b9bb-bc94d8980d3b}" enabled="0" method="" siteId="{de0795e0-d7c0-4eeb-b9bb-bc94d8980d3b}" removed="1"/>
</clbl:labelList>
</file>

<file path=docProps/app.xml><?xml version="1.0" encoding="utf-8"?>
<Properties xmlns="http://schemas.openxmlformats.org/officeDocument/2006/extended-properties" xmlns:vt="http://schemas.openxmlformats.org/officeDocument/2006/docPropsVTypes">
  <Template>Office Theme</Template>
  <TotalTime>3582</TotalTime>
  <Words>4168</Words>
  <Application>Microsoft Office PowerPoint</Application>
  <PresentationFormat>全屏显示(16:9)</PresentationFormat>
  <Paragraphs>424</Paragraphs>
  <Slides>32</Slides>
  <Notes>30</Notes>
  <HiddenSlides>1</HiddenSlides>
  <MMClips>0</MMClips>
  <ScaleCrop>false</ScaleCrop>
  <HeadingPairs>
    <vt:vector size="4" baseType="variant">
      <vt:variant>
        <vt:lpstr>主题</vt:lpstr>
      </vt:variant>
      <vt:variant>
        <vt:i4>1</vt:i4>
      </vt:variant>
      <vt:variant>
        <vt:lpstr>幻灯片标题</vt:lpstr>
      </vt:variant>
      <vt:variant>
        <vt:i4>32</vt:i4>
      </vt:variant>
    </vt:vector>
  </HeadingPairs>
  <TitlesOfParts>
    <vt:vector size="33" baseType="lpstr">
      <vt:lpstr>Wistron_standard_16x9_2024</vt:lpstr>
      <vt:lpstr> SAP Fiori Sharing </vt:lpstr>
      <vt:lpstr>Sharing Topic</vt:lpstr>
      <vt:lpstr>SAP Fiori Overview</vt:lpstr>
      <vt:lpstr>Agenda</vt:lpstr>
      <vt:lpstr>Understand SAP’s UX strategy</vt:lpstr>
      <vt:lpstr>The value of good user experience (UX)</vt:lpstr>
      <vt:lpstr>SAP Fiori and SAP S/4HANA User Experience </vt:lpstr>
      <vt:lpstr>SAP Fiori</vt:lpstr>
      <vt:lpstr>SAP Fiori design system</vt:lpstr>
      <vt:lpstr>SAP Fiori – in a nutshell</vt:lpstr>
      <vt:lpstr>The evolution of SAP Fiori</vt:lpstr>
      <vt:lpstr> - Fiori : Role-Based User Experience</vt:lpstr>
      <vt:lpstr>SAP Fiori vs SAP GUI Transaction</vt:lpstr>
      <vt:lpstr>How to Get SAP Fiori Up and Running</vt:lpstr>
      <vt:lpstr>SAP Fiori: the user experience of SAP S/4HANA </vt:lpstr>
      <vt:lpstr>SAP Fiori Launchpad Using a Web Browser</vt:lpstr>
      <vt:lpstr>SAP Fiori 3 Home Page</vt:lpstr>
      <vt:lpstr>Personalizing SAP Fiori </vt:lpstr>
      <vt:lpstr>Personalizing SAP Fiori </vt:lpstr>
      <vt:lpstr>SAP Fiori Search </vt:lpstr>
      <vt:lpstr>SAP Fiori APP Types (S/4 HANA 2021) </vt:lpstr>
      <vt:lpstr>SAP Fiori APP Types (S/4 HANA 2021) </vt:lpstr>
      <vt:lpstr>SAP Fiori elements </vt:lpstr>
      <vt:lpstr>体验SAP Fiori for SAP S/4HANA开箱即用，快速上线</vt:lpstr>
      <vt:lpstr>Rapid Activation帮助您按照角色批量激活SAP Fiori Apps</vt:lpstr>
      <vt:lpstr>调整SAP Fiori更贴合您的需求</vt:lpstr>
      <vt:lpstr>调整SAP Fiori Launchpad内容与布局的工具</vt:lpstr>
      <vt:lpstr>通过Spaces和Pages优化 SAP Fiori launchpad 布局 (从SAP S/4HANA 2020版本开始)</vt:lpstr>
      <vt:lpstr> 针对Fiori中无法满足的需求 </vt:lpstr>
      <vt:lpstr>Wistron S/4 Lab - 個性化用戶體驗   Fiori工作台成果 </vt:lpstr>
      <vt:lpstr>以標準 Fiori APP為起點，全方位面打造不同業務場景的應用</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Honda Yao/WHQ/Wistron</dc:creator>
  <cp:lastModifiedBy>Nicole Mo/WZS/Wistron</cp:lastModifiedBy>
  <cp:revision>29</cp:revision>
  <dcterms:created xsi:type="dcterms:W3CDTF">2024-06-12T08:50:18Z</dcterms:created>
  <dcterms:modified xsi:type="dcterms:W3CDTF">2025-03-03T09:04:00Z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0x01010049015EF52A31F54699B5C48EC816F56B</vt:lpwstr>
  </property>
  <property fmtid="{D5CDD505-2E9C-101B-9397-08002B2CF9AE}" pid="3" name="MediaServiceImageTags">
    <vt:lpwstr/>
  </property>
</Properties>
</file>